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1"/>
  </p:sldMasterIdLst>
  <p:notesMasterIdLst>
    <p:notesMasterId r:id="rId10"/>
  </p:notesMasterIdLst>
  <p:sldIdLst>
    <p:sldId id="301" r:id="rId2"/>
    <p:sldId id="303" r:id="rId3"/>
    <p:sldId id="422" r:id="rId4"/>
    <p:sldId id="417" r:id="rId5"/>
    <p:sldId id="419" r:id="rId6"/>
    <p:sldId id="426" r:id="rId7"/>
    <p:sldId id="421" r:id="rId8"/>
    <p:sldId id="368" r:id="rId9"/>
  </p:sldIdLst>
  <p:sldSz cx="12192000" cy="6858000"/>
  <p:notesSz cx="6858000" cy="9144000"/>
  <p:embeddedFontLst>
    <p:embeddedFont>
      <p:font typeface="Arial Black" panose="020B0A04020102020204" pitchFamily="34" charset="0"/>
      <p:bold r:id="rId11"/>
    </p:embeddedFont>
    <p:embeddedFont>
      <p:font typeface="Bahnschrift SemiLight" panose="020B0502040204020203" pitchFamily="3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custShowLst>
    <p:custShow name="карта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6E29"/>
    <a:srgbClr val="F6EE25"/>
    <a:srgbClr val="00A651"/>
    <a:srgbClr val="F15C27"/>
    <a:srgbClr val="0673BA"/>
    <a:srgbClr val="D9E125"/>
    <a:srgbClr val="C2252D"/>
    <a:srgbClr val="7F7F7F"/>
    <a:srgbClr val="1B587C"/>
    <a:srgbClr val="57A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662" autoAdjust="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18.12.2024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90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8708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4680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1105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3548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3343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103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Рисунок 6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F46058C0-DC1F-4A05-8C05-2B1455781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93" y="132260"/>
            <a:ext cx="1523862" cy="171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C8E12A-85B4-4638-9F1D-A34802941553}"/>
              </a:ext>
            </a:extLst>
          </p:cNvPr>
          <p:cNvSpPr txBox="1"/>
          <p:nvPr userDrawn="1"/>
        </p:nvSpPr>
        <p:spPr>
          <a:xfrm>
            <a:off x="649918" y="553398"/>
            <a:ext cx="939746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rgbClr val="00517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Light" panose="020B0502040204020203" pitchFamily="34" charset="0"/>
              </a:rPr>
              <a:t>Молодость – время выбора!</a:t>
            </a:r>
          </a:p>
        </p:txBody>
      </p:sp>
    </p:spTree>
    <p:extLst>
      <p:ext uri="{BB962C8B-B14F-4D97-AF65-F5344CB8AC3E}">
        <p14:creationId xmlns:p14="http://schemas.microsoft.com/office/powerpoint/2010/main" val="6961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688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255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1" y="110167"/>
            <a:ext cx="393909" cy="446829"/>
          </a:xfrm>
          <a:prstGeom prst="rect">
            <a:avLst/>
          </a:prstGeom>
        </p:spPr>
      </p:pic>
      <p:pic>
        <p:nvPicPr>
          <p:cNvPr id="54" name="Picture 2">
            <a:extLst>
              <a:ext uri="{FF2B5EF4-FFF2-40B4-BE49-F238E27FC236}">
                <a16:creationId xmlns:a16="http://schemas.microsoft.com/office/drawing/2014/main" id="{45C188DA-E0A9-4A4A-A632-FBA3E96CE97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37"/>
          <a:stretch/>
        </p:blipFill>
        <p:spPr bwMode="auto">
          <a:xfrm>
            <a:off x="3494840" y="629288"/>
            <a:ext cx="242386" cy="26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35C52036-59FD-4D67-9091-6D7EDC4BEBAA}"/>
              </a:ext>
            </a:extLst>
          </p:cNvPr>
          <p:cNvGrpSpPr/>
          <p:nvPr userDrawn="1"/>
        </p:nvGrpSpPr>
        <p:grpSpPr>
          <a:xfrm>
            <a:off x="0" y="0"/>
            <a:ext cx="4614945" cy="2277032"/>
            <a:chOff x="5763744" y="377489"/>
            <a:chExt cx="4614945" cy="2277032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B6BF2A9F-C1E3-4483-919C-7DF9A138C359}"/>
                </a:ext>
              </a:extLst>
            </p:cNvPr>
            <p:cNvGrpSpPr/>
            <p:nvPr/>
          </p:nvGrpSpPr>
          <p:grpSpPr>
            <a:xfrm>
              <a:off x="5763744" y="377489"/>
              <a:ext cx="4614945" cy="2277032"/>
              <a:chOff x="0" y="385571"/>
              <a:chExt cx="8530547" cy="4520186"/>
            </a:xfrm>
          </p:grpSpPr>
          <p:pic>
            <p:nvPicPr>
              <p:cNvPr id="67" name="Рисунок 66">
                <a:extLst>
                  <a:ext uri="{FF2B5EF4-FFF2-40B4-BE49-F238E27FC236}">
                    <a16:creationId xmlns:a16="http://schemas.microsoft.com/office/drawing/2014/main" id="{E52CB621-F330-42BF-8BAB-E4FF5974F7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85571"/>
                <a:ext cx="8530547" cy="45201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68" name="Группа 67">
                <a:extLst>
                  <a:ext uri="{FF2B5EF4-FFF2-40B4-BE49-F238E27FC236}">
                    <a16:creationId xmlns:a16="http://schemas.microsoft.com/office/drawing/2014/main" id="{9F9F23F6-BC3C-4FC0-B3C1-BA4FED1E5884}"/>
                  </a:ext>
                </a:extLst>
              </p:cNvPr>
              <p:cNvGrpSpPr/>
              <p:nvPr/>
            </p:nvGrpSpPr>
            <p:grpSpPr>
              <a:xfrm>
                <a:off x="1957946" y="916038"/>
                <a:ext cx="4449779" cy="3082597"/>
                <a:chOff x="1957946" y="916038"/>
                <a:chExt cx="4449779" cy="3082597"/>
              </a:xfrm>
            </p:grpSpPr>
            <p:sp>
              <p:nvSpPr>
                <p:cNvPr id="69" name="Овал 68">
                  <a:extLst>
                    <a:ext uri="{FF2B5EF4-FFF2-40B4-BE49-F238E27FC236}">
                      <a16:creationId xmlns:a16="http://schemas.microsoft.com/office/drawing/2014/main" id="{86C848A4-F101-44D9-A50B-4C239FC72334}"/>
                    </a:ext>
                  </a:extLst>
                </p:cNvPr>
                <p:cNvSpPr/>
                <p:nvPr/>
              </p:nvSpPr>
              <p:spPr>
                <a:xfrm>
                  <a:off x="2065508" y="1500223"/>
                  <a:ext cx="283442" cy="256012"/>
                </a:xfrm>
                <a:prstGeom prst="ellipse">
                  <a:avLst/>
                </a:prstGeom>
                <a:solidFill>
                  <a:srgbClr val="00B402"/>
                </a:solidFill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" name="Овал 69">
                  <a:extLst>
                    <a:ext uri="{FF2B5EF4-FFF2-40B4-BE49-F238E27FC236}">
                      <a16:creationId xmlns:a16="http://schemas.microsoft.com/office/drawing/2014/main" id="{94322677-262A-4D09-9418-ACEE714115B7}"/>
                    </a:ext>
                  </a:extLst>
                </p:cNvPr>
                <p:cNvSpPr/>
                <p:nvPr/>
              </p:nvSpPr>
              <p:spPr>
                <a:xfrm>
                  <a:off x="3690084" y="916038"/>
                  <a:ext cx="283442" cy="256012"/>
                </a:xfrm>
                <a:prstGeom prst="ellipse">
                  <a:avLst/>
                </a:prstGeom>
                <a:noFill/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" name="Овал 70">
                  <a:extLst>
                    <a:ext uri="{FF2B5EF4-FFF2-40B4-BE49-F238E27FC236}">
                      <a16:creationId xmlns:a16="http://schemas.microsoft.com/office/drawing/2014/main" id="{6A0326AA-B8B6-4A66-BAA0-FC8C1E63A01A}"/>
                    </a:ext>
                  </a:extLst>
                </p:cNvPr>
                <p:cNvSpPr/>
                <p:nvPr/>
              </p:nvSpPr>
              <p:spPr>
                <a:xfrm>
                  <a:off x="3323874" y="2338088"/>
                  <a:ext cx="283442" cy="256012"/>
                </a:xfrm>
                <a:prstGeom prst="ellipse">
                  <a:avLst/>
                </a:prstGeom>
                <a:noFill/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" name="Овал 71">
                  <a:extLst>
                    <a:ext uri="{FF2B5EF4-FFF2-40B4-BE49-F238E27FC236}">
                      <a16:creationId xmlns:a16="http://schemas.microsoft.com/office/drawing/2014/main" id="{4A6B8486-4443-4102-AD34-32124BF9853D}"/>
                    </a:ext>
                  </a:extLst>
                </p:cNvPr>
                <p:cNvSpPr/>
                <p:nvPr/>
              </p:nvSpPr>
              <p:spPr>
                <a:xfrm>
                  <a:off x="1957946" y="3151793"/>
                  <a:ext cx="283442" cy="256012"/>
                </a:xfrm>
                <a:prstGeom prst="ellipse">
                  <a:avLst/>
                </a:prstGeom>
                <a:solidFill>
                  <a:srgbClr val="00B402"/>
                </a:solidFill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Овал 72">
                  <a:extLst>
                    <a:ext uri="{FF2B5EF4-FFF2-40B4-BE49-F238E27FC236}">
                      <a16:creationId xmlns:a16="http://schemas.microsoft.com/office/drawing/2014/main" id="{0A851FA0-5AA3-480A-AEC5-CC5DD742EE5A}"/>
                    </a:ext>
                  </a:extLst>
                </p:cNvPr>
                <p:cNvSpPr/>
                <p:nvPr/>
              </p:nvSpPr>
              <p:spPr>
                <a:xfrm>
                  <a:off x="2682756" y="3599592"/>
                  <a:ext cx="283442" cy="256012"/>
                </a:xfrm>
                <a:prstGeom prst="ellipse">
                  <a:avLst/>
                </a:prstGeom>
                <a:noFill/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" name="Овал 73">
                  <a:extLst>
                    <a:ext uri="{FF2B5EF4-FFF2-40B4-BE49-F238E27FC236}">
                      <a16:creationId xmlns:a16="http://schemas.microsoft.com/office/drawing/2014/main" id="{D4649005-B679-4FF6-9AB7-8618BAA60822}"/>
                    </a:ext>
                  </a:extLst>
                </p:cNvPr>
                <p:cNvSpPr/>
                <p:nvPr/>
              </p:nvSpPr>
              <p:spPr>
                <a:xfrm>
                  <a:off x="5997546" y="3742623"/>
                  <a:ext cx="283442" cy="256012"/>
                </a:xfrm>
                <a:prstGeom prst="ellipse">
                  <a:avLst/>
                </a:prstGeom>
                <a:solidFill>
                  <a:srgbClr val="00B402"/>
                </a:solidFill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" name="Овал 74">
                  <a:extLst>
                    <a:ext uri="{FF2B5EF4-FFF2-40B4-BE49-F238E27FC236}">
                      <a16:creationId xmlns:a16="http://schemas.microsoft.com/office/drawing/2014/main" id="{99CE08B4-13E3-4CAC-A22B-36EEF16D8E29}"/>
                    </a:ext>
                  </a:extLst>
                </p:cNvPr>
                <p:cNvSpPr/>
                <p:nvPr/>
              </p:nvSpPr>
              <p:spPr>
                <a:xfrm>
                  <a:off x="4351904" y="2298643"/>
                  <a:ext cx="283442" cy="256012"/>
                </a:xfrm>
                <a:prstGeom prst="ellipse">
                  <a:avLst/>
                </a:prstGeom>
                <a:noFill/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" name="Овал 75">
                  <a:extLst>
                    <a:ext uri="{FF2B5EF4-FFF2-40B4-BE49-F238E27FC236}">
                      <a16:creationId xmlns:a16="http://schemas.microsoft.com/office/drawing/2014/main" id="{4B8F834B-6C6C-4070-B2D4-2F6641980B15}"/>
                    </a:ext>
                  </a:extLst>
                </p:cNvPr>
                <p:cNvSpPr/>
                <p:nvPr/>
              </p:nvSpPr>
              <p:spPr>
                <a:xfrm>
                  <a:off x="6083399" y="2042821"/>
                  <a:ext cx="283442" cy="256012"/>
                </a:xfrm>
                <a:prstGeom prst="ellipse">
                  <a:avLst/>
                </a:prstGeom>
                <a:noFill/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" name="Овал 76">
                  <a:extLst>
                    <a:ext uri="{FF2B5EF4-FFF2-40B4-BE49-F238E27FC236}">
                      <a16:creationId xmlns:a16="http://schemas.microsoft.com/office/drawing/2014/main" id="{FD2707FC-0B49-47B3-9FB7-8D0DD75CE284}"/>
                    </a:ext>
                  </a:extLst>
                </p:cNvPr>
                <p:cNvSpPr/>
                <p:nvPr/>
              </p:nvSpPr>
              <p:spPr>
                <a:xfrm>
                  <a:off x="6124283" y="1417863"/>
                  <a:ext cx="283442" cy="256012"/>
                </a:xfrm>
                <a:prstGeom prst="ellipse">
                  <a:avLst/>
                </a:prstGeom>
                <a:solidFill>
                  <a:srgbClr val="00B402"/>
                </a:solidFill>
                <a:ln w="63500">
                  <a:solidFill>
                    <a:srgbClr val="0153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39662E1C-CE8C-467C-8DA7-5F609E8B8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5907" y="776832"/>
              <a:ext cx="308023" cy="2825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8" name="Picture 4" descr="Белорусский Республиканский Союз Молодежи - mtec.by">
              <a:extLst>
                <a:ext uri="{FF2B5EF4-FFF2-40B4-BE49-F238E27FC236}">
                  <a16:creationId xmlns:a16="http://schemas.microsoft.com/office/drawing/2014/main" id="{FDA14C8A-D688-477B-ADDA-9BE4CB773A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8" r="24574"/>
            <a:stretch/>
          </p:blipFill>
          <p:spPr bwMode="auto">
            <a:xfrm>
              <a:off x="6547340" y="1683002"/>
              <a:ext cx="248402" cy="20665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4" descr="Шляпа выпускника – Бесплатные иконки: образование">
              <a:extLst>
                <a:ext uri="{FF2B5EF4-FFF2-40B4-BE49-F238E27FC236}">
                  <a16:creationId xmlns:a16="http://schemas.microsoft.com/office/drawing/2014/main" id="{CBCFB4B2-70FD-4FBC-846B-D5762CFB4F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5" t="19785" r="4425" b="15657"/>
            <a:stretch/>
          </p:blipFill>
          <p:spPr bwMode="auto">
            <a:xfrm>
              <a:off x="7991552" y="1081621"/>
              <a:ext cx="341588" cy="21772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8" descr="здоровый образ жизни люди логотип шаблон вектор значок PNG , органический,  персонаж, зеленый PNG картинки и пнг рисунок для бесплатной загрузки">
              <a:extLst>
                <a:ext uri="{FF2B5EF4-FFF2-40B4-BE49-F238E27FC236}">
                  <a16:creationId xmlns:a16="http://schemas.microsoft.com/office/drawing/2014/main" id="{D1E5936D-6AFB-4DE0-86A8-4C0662E29D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80" t="31630" r="24861" b="31038"/>
            <a:stretch/>
          </p:blipFill>
          <p:spPr bwMode="auto">
            <a:xfrm>
              <a:off x="9008359" y="1398807"/>
              <a:ext cx="332140" cy="2244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B28B0207-7BFF-4B8E-8862-F70A2FE2E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4690" y="1924577"/>
              <a:ext cx="392492" cy="2249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C54B3AAD-DE2D-43C0-AF1C-AF7BDFFBD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8380" y="1283375"/>
              <a:ext cx="301688" cy="2763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2C79DF61-1C42-4FB7-A65A-6BE44FAAB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6475" y="1903654"/>
              <a:ext cx="440878" cy="4043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4" name="Picture 30" descr="Какие символы ассоциируются у кормянцев с Победой? - Зара над Сожам">
              <a:extLst>
                <a:ext uri="{FF2B5EF4-FFF2-40B4-BE49-F238E27FC236}">
                  <a16:creationId xmlns:a16="http://schemas.microsoft.com/office/drawing/2014/main" id="{0E769FBA-5D10-49DA-B504-9ED4BAEC6E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4036" y="656485"/>
              <a:ext cx="572015" cy="380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A96B5DD2-5984-47A6-9254-284E7D704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8110" y="1475273"/>
              <a:ext cx="428786" cy="6305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6" name="Picture 2">
              <a:extLst>
                <a:ext uri="{FF2B5EF4-FFF2-40B4-BE49-F238E27FC236}">
                  <a16:creationId xmlns:a16="http://schemas.microsoft.com/office/drawing/2014/main" id="{975E795B-51E4-431F-B791-48AA92D4B9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137"/>
            <a:stretch/>
          </p:blipFill>
          <p:spPr bwMode="auto">
            <a:xfrm>
              <a:off x="9306265" y="775643"/>
              <a:ext cx="332140" cy="361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714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1" y="110167"/>
            <a:ext cx="638352" cy="72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59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981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16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560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46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38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323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79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74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70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6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" Target="slide4.xml"/><Relationship Id="rId7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16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pn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slide" Target="slide2.xml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5" Type="http://schemas.openxmlformats.org/officeDocument/2006/relationships/image" Target="../media/image35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7403335" y="4369849"/>
            <a:ext cx="4549966" cy="35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b="1" i="1" dirty="0">
                <a:latin typeface="Arial"/>
                <a:ea typeface="Arial"/>
                <a:cs typeface="Arial"/>
                <a:sym typeface="Arial"/>
              </a:rPr>
              <a:t>(основы профессионального выбора; встречи с молодыми профессионалами с активной гражданской позицией)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7399341" y="2962126"/>
            <a:ext cx="4777740" cy="17106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000" b="1" dirty="0">
                <a:solidFill>
                  <a:srgbClr val="09763A"/>
                </a:solidFill>
                <a:latin typeface="Arial Black" panose="020B0A04020102020204" pitchFamily="34" charset="0"/>
                <a:ea typeface="Arial"/>
                <a:cs typeface="Calibri" panose="020F0502020204030204" pitchFamily="34" charset="0"/>
                <a:sym typeface="Arial"/>
              </a:rPr>
              <a:t>Профессиональное самоопределение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0F1C92-0742-42D6-B505-A5E22FAAC399}"/>
              </a:ext>
            </a:extLst>
          </p:cNvPr>
          <p:cNvSpPr/>
          <p:nvPr/>
        </p:nvSpPr>
        <p:spPr>
          <a:xfrm>
            <a:off x="5180309" y="6182810"/>
            <a:ext cx="1969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Декабрь, 2024 год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3ED490-BF91-44D0-BFCC-34D1FD896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021" y="1773772"/>
            <a:ext cx="1428758" cy="14287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82BC16-FA0C-4F37-AB40-DC87ECF4C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54" y="1915806"/>
            <a:ext cx="6893125" cy="405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9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F78D8B-9EA2-498A-9D5D-3CD4514CBD78}"/>
              </a:ext>
            </a:extLst>
          </p:cNvPr>
          <p:cNvSpPr txBox="1"/>
          <p:nvPr/>
        </p:nvSpPr>
        <p:spPr>
          <a:xfrm>
            <a:off x="5300962" y="765378"/>
            <a:ext cx="5783526" cy="1758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ru-RU" sz="28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Если вы удачно выберете труд </a:t>
            </a:r>
          </a:p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ru-RU" sz="28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 вложите в него свою душу, </a:t>
            </a:r>
          </a:p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ru-RU" sz="28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то счастье само вас отыщет.</a:t>
            </a:r>
          </a:p>
          <a:p>
            <a:pPr indent="450215" algn="r">
              <a:lnSpc>
                <a:spcPct val="90000"/>
              </a:lnSpc>
              <a:spcAft>
                <a:spcPts val="300"/>
              </a:spcAft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К. Д. Ушинский</a:t>
            </a:r>
          </a:p>
        </p:txBody>
      </p:sp>
      <p:sp>
        <p:nvSpPr>
          <p:cNvPr id="4" name="Вопрос 1">
            <a:hlinkClick r:id="rId2" action="ppaction://hlinksldjump"/>
            <a:extLst>
              <a:ext uri="{FF2B5EF4-FFF2-40B4-BE49-F238E27FC236}">
                <a16:creationId xmlns:a16="http://schemas.microsoft.com/office/drawing/2014/main" id="{7AA4473C-1A15-4CC6-86A5-B1FE67A8DBF1}"/>
              </a:ext>
            </a:extLst>
          </p:cNvPr>
          <p:cNvSpPr/>
          <p:nvPr/>
        </p:nvSpPr>
        <p:spPr>
          <a:xfrm>
            <a:off x="595756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9" name="Вопрос 2">
            <a:hlinkClick r:id="rId3" action="ppaction://hlinksldjump"/>
            <a:extLst>
              <a:ext uri="{FF2B5EF4-FFF2-40B4-BE49-F238E27FC236}">
                <a16:creationId xmlns:a16="http://schemas.microsoft.com/office/drawing/2014/main" id="{7D32A7CC-7B15-4C4F-8C34-0834264788FA}"/>
              </a:ext>
            </a:extLst>
          </p:cNvPr>
          <p:cNvSpPr/>
          <p:nvPr/>
        </p:nvSpPr>
        <p:spPr>
          <a:xfrm>
            <a:off x="2839310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2</a:t>
            </a:r>
          </a:p>
        </p:txBody>
      </p:sp>
      <p:sp>
        <p:nvSpPr>
          <p:cNvPr id="10" name="Вопрос 3">
            <a:hlinkClick r:id="rId4" action="ppaction://hlinksldjump"/>
            <a:extLst>
              <a:ext uri="{FF2B5EF4-FFF2-40B4-BE49-F238E27FC236}">
                <a16:creationId xmlns:a16="http://schemas.microsoft.com/office/drawing/2014/main" id="{26E4BF1F-4C9E-4371-986B-47B04B40FBC2}"/>
              </a:ext>
            </a:extLst>
          </p:cNvPr>
          <p:cNvSpPr/>
          <p:nvPr/>
        </p:nvSpPr>
        <p:spPr>
          <a:xfrm>
            <a:off x="5082864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3</a:t>
            </a:r>
          </a:p>
        </p:txBody>
      </p:sp>
      <p:sp>
        <p:nvSpPr>
          <p:cNvPr id="11" name="Вопрос 4">
            <a:hlinkClick r:id="rId5" action="ppaction://hlinksldjump"/>
            <a:extLst>
              <a:ext uri="{FF2B5EF4-FFF2-40B4-BE49-F238E27FC236}">
                <a16:creationId xmlns:a16="http://schemas.microsoft.com/office/drawing/2014/main" id="{E79CE975-58C3-4A56-8871-B3B78139E78A}"/>
              </a:ext>
            </a:extLst>
          </p:cNvPr>
          <p:cNvSpPr/>
          <p:nvPr/>
        </p:nvSpPr>
        <p:spPr>
          <a:xfrm>
            <a:off x="7326418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12" name="Вопрос 5">
            <a:hlinkClick r:id="rId6" action="ppaction://hlinksldjump"/>
            <a:extLst>
              <a:ext uri="{FF2B5EF4-FFF2-40B4-BE49-F238E27FC236}">
                <a16:creationId xmlns:a16="http://schemas.microsoft.com/office/drawing/2014/main" id="{7CBD904D-0213-4510-A72B-B6FB810B6330}"/>
              </a:ext>
            </a:extLst>
          </p:cNvPr>
          <p:cNvSpPr/>
          <p:nvPr/>
        </p:nvSpPr>
        <p:spPr>
          <a:xfrm>
            <a:off x="9569973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177C59-FA0F-49AD-AE01-8BBCB35499D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58" y="5656977"/>
            <a:ext cx="514061" cy="5140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5B7FB8D-6C51-4E16-B829-303A67625F3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12" y="5656976"/>
            <a:ext cx="514061" cy="5140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23B47BF-0584-45E0-964F-29E2B60B9D4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99" y="5709447"/>
            <a:ext cx="514061" cy="5140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29E15E-5D81-4048-9FC1-263C1A2CFB6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320" y="5656975"/>
            <a:ext cx="514061" cy="5140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DE43DA-2F7B-4578-BEB0-58ED39260B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082" y="5634133"/>
            <a:ext cx="514061" cy="514061"/>
          </a:xfrm>
          <a:prstGeom prst="rect">
            <a:avLst/>
          </a:prstGeom>
        </p:spPr>
      </p:pic>
      <p:sp>
        <p:nvSpPr>
          <p:cNvPr id="18" name="Заголовок 9">
            <a:extLst>
              <a:ext uri="{FF2B5EF4-FFF2-40B4-BE49-F238E27FC236}">
                <a16:creationId xmlns:a16="http://schemas.microsoft.com/office/drawing/2014/main" id="{DD313903-BD18-4C33-BEB0-DB6AF24B2A6E}"/>
              </a:ext>
            </a:extLst>
          </p:cNvPr>
          <p:cNvSpPr txBox="1">
            <a:spLocks/>
          </p:cNvSpPr>
          <p:nvPr/>
        </p:nvSpPr>
        <p:spPr>
          <a:xfrm>
            <a:off x="2372430" y="3043716"/>
            <a:ext cx="953805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9763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Ответьте на вопросы викторины</a:t>
            </a:r>
            <a:endParaRPr lang="x-none" sz="4000" b="1" dirty="0">
              <a:solidFill>
                <a:srgbClr val="09763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9" name="Picture 2" descr="Небольшая викторина) — DRIVE2">
            <a:extLst>
              <a:ext uri="{FF2B5EF4-FFF2-40B4-BE49-F238E27FC236}">
                <a16:creationId xmlns:a16="http://schemas.microsoft.com/office/drawing/2014/main" id="{E621C870-29B5-4540-BF04-B8175FDC2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32" y="2694783"/>
            <a:ext cx="1706311" cy="114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1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3C6FBCF5-3C2F-4B44-9965-798A60217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15" y="5182841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2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07BD60B0-CC51-425F-966D-906A33F1F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371" y="5234902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3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464A3D2C-9824-43F3-BBD7-2A4E2B784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28" y="5250270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4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150FFB68-B16F-4E05-B42B-216AA3140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200" y="5260588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5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8C6E0501-A3DA-472D-BE1C-C6E457270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729" y="5234901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307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717031" y="246637"/>
            <a:ext cx="9051960" cy="477805"/>
          </a:xfrm>
          <a:prstGeom prst="rect">
            <a:avLst/>
          </a:prstGeom>
          <a:solidFill>
            <a:srgbClr val="F6EBE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72000" bIns="72000" rtlCol="0">
            <a:spAutoFit/>
          </a:bodyPr>
          <a:lstStyle/>
          <a:p>
            <a:pPr marL="273050" algn="just">
              <a:lnSpc>
                <a:spcPct val="90000"/>
              </a:lnSpc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такое 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профессиональное самоопределение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988583" y="246637"/>
            <a:ext cx="1879272" cy="477805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988583" y="1008646"/>
            <a:ext cx="10780408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38" name="назад">
            <a:hlinkClick r:id="rId3" action="ppaction://hlinksldjump"/>
            <a:extLst>
              <a:ext uri="{FF2B5EF4-FFF2-40B4-BE49-F238E27FC236}">
                <a16:creationId xmlns:a16="http://schemas.microsoft.com/office/drawing/2014/main" id="{5FEA83B1-DDD4-4E8E-9DBA-CC22299D5364}"/>
              </a:ext>
            </a:extLst>
          </p:cNvPr>
          <p:cNvSpPr/>
          <p:nvPr/>
        </p:nvSpPr>
        <p:spPr>
          <a:xfrm>
            <a:off x="9289777" y="1008646"/>
            <a:ext cx="2479214" cy="421326"/>
          </a:xfrm>
          <a:prstGeom prst="roundRect">
            <a:avLst>
              <a:gd name="adj" fmla="val 26121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Вернуться назад</a:t>
            </a:r>
          </a:p>
        </p:txBody>
      </p:sp>
      <p:pic>
        <p:nvPicPr>
          <p:cNvPr id="20" name="пальчик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06" y="913643"/>
            <a:ext cx="514061" cy="514061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CF16A26-72F2-4DD2-B31A-5CAEF12C768D}"/>
              </a:ext>
            </a:extLst>
          </p:cNvPr>
          <p:cNvSpPr/>
          <p:nvPr/>
        </p:nvSpPr>
        <p:spPr>
          <a:xfrm>
            <a:off x="382406" y="2067526"/>
            <a:ext cx="3496276" cy="4232205"/>
          </a:xfrm>
          <a:prstGeom prst="roundRect">
            <a:avLst>
              <a:gd name="adj" fmla="val 8885"/>
            </a:avLst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tabLst>
                <a:tab pos="0" algn="l"/>
              </a:tabLst>
            </a:pPr>
            <a:r>
              <a:rPr lang="ru-RU" b="1" dirty="0">
                <a:solidFill>
                  <a:schemeClr val="tx1"/>
                </a:solidFill>
              </a:rPr>
              <a:t>Процесс поиска и выбора профессии.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90000"/>
              </a:lnSpc>
              <a:tabLst>
                <a:tab pos="0" algn="l"/>
              </a:tabLst>
            </a:pPr>
            <a:r>
              <a:rPr lang="ru-RU" dirty="0">
                <a:solidFill>
                  <a:schemeClr val="tx1"/>
                </a:solidFill>
              </a:rPr>
              <a:t>Внутренний анализ своих желаний и возможностей и соотношение этих возможностей заявленным профессиональным требованиям. </a:t>
            </a:r>
          </a:p>
          <a:p>
            <a:pPr algn="just">
              <a:lnSpc>
                <a:spcPct val="90000"/>
              </a:lnSpc>
              <a:tabLst>
                <a:tab pos="0" algn="l"/>
              </a:tabLst>
            </a:pPr>
            <a:r>
              <a:rPr lang="ru-RU" dirty="0">
                <a:solidFill>
                  <a:schemeClr val="tx1"/>
                </a:solidFill>
              </a:rPr>
              <a:t>Самопознание, самооценка и самоанализ человека в мире профессии. </a:t>
            </a:r>
          </a:p>
          <a:p>
            <a:pPr algn="just">
              <a:lnSpc>
                <a:spcPct val="90000"/>
              </a:lnSpc>
              <a:tabLst>
                <a:tab pos="0" algn="l"/>
              </a:tabLst>
            </a:pPr>
            <a:r>
              <a:rPr lang="ru-RU" dirty="0">
                <a:solidFill>
                  <a:schemeClr val="tx1"/>
                </a:solidFill>
              </a:rPr>
              <a:t>Процесс самоопределения личности, саморазвития, подготовки, обучения себя для более полного соответствия выбираемой профессии, самоопределения личности.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B3F4580C-A19B-4E0A-AF66-72BD7CB582FB}"/>
              </a:ext>
            </a:extLst>
          </p:cNvPr>
          <p:cNvSpPr/>
          <p:nvPr/>
        </p:nvSpPr>
        <p:spPr>
          <a:xfrm>
            <a:off x="8257405" y="4645548"/>
            <a:ext cx="3767768" cy="1733219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tabLst>
                <a:tab pos="0" algn="l"/>
              </a:tabLst>
            </a:pPr>
            <a:r>
              <a:rPr lang="ru-RU" dirty="0">
                <a:solidFill>
                  <a:schemeClr val="tx1"/>
                </a:solidFill>
              </a:rPr>
              <a:t>Профессиональное самоопределение предполагает самостоятельное обдумывание не только вариантов своего будущего профессионального старта, но и жизненного пути в целом.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A0AC5C21-9258-43C8-8E47-C9DA5E1FEEB0}"/>
              </a:ext>
            </a:extLst>
          </p:cNvPr>
          <p:cNvSpPr/>
          <p:nvPr/>
        </p:nvSpPr>
        <p:spPr>
          <a:xfrm>
            <a:off x="8257405" y="1916724"/>
            <a:ext cx="3767768" cy="2579835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tabLst>
                <a:tab pos="0" algn="l"/>
              </a:tabLst>
            </a:pPr>
            <a:r>
              <a:rPr lang="ru-RU" dirty="0">
                <a:solidFill>
                  <a:schemeClr val="tx1"/>
                </a:solidFill>
              </a:rPr>
              <a:t>Самостоятельное, осознанное и добровольное построение, корректировка и осуществление профессиональных перспектив, предполагающие выбор профессии, получение профессионального образования и совершенствование себя в данной профессии.</a:t>
            </a:r>
          </a:p>
        </p:txBody>
      </p:sp>
      <p:pic>
        <p:nvPicPr>
          <p:cNvPr id="1028" name="Picture 4" descr="Наука в жизни: профессиональное самоопределение и выбор будущего -  Рубцовский Институт филиал АлтГУ">
            <a:extLst>
              <a:ext uri="{FF2B5EF4-FFF2-40B4-BE49-F238E27FC236}">
                <a16:creationId xmlns:a16="http://schemas.microsoft.com/office/drawing/2014/main" id="{356DFC70-8C4E-4A66-AAA4-29F821519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8" y="3306473"/>
            <a:ext cx="3991010" cy="299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316CB32-903E-4EB8-A377-A1D5C228A8F5}"/>
              </a:ext>
            </a:extLst>
          </p:cNvPr>
          <p:cNvSpPr/>
          <p:nvPr/>
        </p:nvSpPr>
        <p:spPr>
          <a:xfrm>
            <a:off x="4099033" y="2375644"/>
            <a:ext cx="3991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Профессиональное самоопределение</a:t>
            </a:r>
          </a:p>
        </p:txBody>
      </p:sp>
      <p:sp>
        <p:nvSpPr>
          <p:cNvPr id="9" name="шторка">
            <a:extLst>
              <a:ext uri="{FF2B5EF4-FFF2-40B4-BE49-F238E27FC236}">
                <a16:creationId xmlns:a16="http://schemas.microsoft.com/office/drawing/2014/main" id="{D415E154-D706-4557-B23C-F1C1C5D24AC0}"/>
              </a:ext>
            </a:extLst>
          </p:cNvPr>
          <p:cNvSpPr/>
          <p:nvPr/>
        </p:nvSpPr>
        <p:spPr>
          <a:xfrm>
            <a:off x="0" y="1543051"/>
            <a:ext cx="12192000" cy="5220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04632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7A8DFC5-41BC-4676-A9E8-0672EE7FA1A3}"/>
              </a:ext>
            </a:extLst>
          </p:cNvPr>
          <p:cNvSpPr txBox="1"/>
          <p:nvPr/>
        </p:nvSpPr>
        <p:spPr>
          <a:xfrm>
            <a:off x="2728159" y="196180"/>
            <a:ext cx="9051960" cy="1142602"/>
          </a:xfrm>
          <a:prstGeom prst="rect">
            <a:avLst/>
          </a:prstGeom>
          <a:solidFill>
            <a:srgbClr val="FCE7B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72000" bIns="72000" rtlCol="0">
            <a:spAutoFit/>
          </a:bodyPr>
          <a:lstStyle/>
          <a:p>
            <a:pPr marL="273050" algn="just">
              <a:lnSpc>
                <a:spcPct val="90000"/>
              </a:lnSpc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Почему формула выбора профессии «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Хочу – Могу – Надо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считается оптимальной для успешного профессионального самоопределения?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614" y="6490641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79" y="1301346"/>
            <a:ext cx="514061" cy="514061"/>
          </a:xfrm>
          <a:prstGeom prst="rect">
            <a:avLst/>
          </a:prstGeom>
        </p:spPr>
      </p:pic>
      <p:sp>
        <p:nvSpPr>
          <p:cNvPr id="6" name="AutoShape 2" descr="3_новый размер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929881" y="196180"/>
            <a:ext cx="1879272" cy="1127737"/>
          </a:xfrm>
          <a:prstGeom prst="roundRect">
            <a:avLst>
              <a:gd name="adj" fmla="val 92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2</a:t>
            </a:r>
          </a:p>
        </p:txBody>
      </p: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2873F5CC-E747-4007-BCA4-0BC76D16CD6A}"/>
              </a:ext>
            </a:extLst>
          </p:cNvPr>
          <p:cNvGrpSpPr/>
          <p:nvPr/>
        </p:nvGrpSpPr>
        <p:grpSpPr>
          <a:xfrm>
            <a:off x="4903442" y="5284872"/>
            <a:ext cx="4155970" cy="1449628"/>
            <a:chOff x="6811859" y="2716890"/>
            <a:chExt cx="4155970" cy="1518906"/>
          </a:xfrm>
        </p:grpSpPr>
        <p:grpSp>
          <p:nvGrpSpPr>
            <p:cNvPr id="81" name="Группа 80">
              <a:extLst>
                <a:ext uri="{FF2B5EF4-FFF2-40B4-BE49-F238E27FC236}">
                  <a16:creationId xmlns:a16="http://schemas.microsoft.com/office/drawing/2014/main" id="{FD5F75CB-E162-4C14-9F65-2900789A1A0A}"/>
                </a:ext>
              </a:extLst>
            </p:cNvPr>
            <p:cNvGrpSpPr/>
            <p:nvPr/>
          </p:nvGrpSpPr>
          <p:grpSpPr>
            <a:xfrm>
              <a:off x="6811859" y="2716890"/>
              <a:ext cx="4155970" cy="1518906"/>
              <a:chOff x="7491000" y="3879000"/>
              <a:chExt cx="1845000" cy="1980000"/>
            </a:xfrm>
          </p:grpSpPr>
          <p:sp>
            <p:nvSpPr>
              <p:cNvPr id="84" name="Полилиния: фигура 83">
                <a:extLst>
                  <a:ext uri="{FF2B5EF4-FFF2-40B4-BE49-F238E27FC236}">
                    <a16:creationId xmlns:a16="http://schemas.microsoft.com/office/drawing/2014/main" id="{AFE48046-0E88-4EC1-A724-758DBEEBC119}"/>
                  </a:ext>
                </a:extLst>
              </p:cNvPr>
              <p:cNvSpPr/>
              <p:nvPr/>
            </p:nvSpPr>
            <p:spPr>
              <a:xfrm>
                <a:off x="7491000" y="4149000"/>
                <a:ext cx="1845000" cy="1710000"/>
              </a:xfrm>
              <a:custGeom>
                <a:avLst/>
                <a:gdLst>
                  <a:gd name="connsiteX0" fmla="*/ 0 w 1845000"/>
                  <a:gd name="connsiteY0" fmla="*/ 0 h 1710000"/>
                  <a:gd name="connsiteX1" fmla="*/ 1845000 w 1845000"/>
                  <a:gd name="connsiteY1" fmla="*/ 0 h 1710000"/>
                  <a:gd name="connsiteX2" fmla="*/ 1845000 w 1845000"/>
                  <a:gd name="connsiteY2" fmla="*/ 1440000 h 1710000"/>
                  <a:gd name="connsiteX3" fmla="*/ 922500 w 1845000"/>
                  <a:gd name="connsiteY3" fmla="*/ 1710000 h 1710000"/>
                  <a:gd name="connsiteX4" fmla="*/ 0 w 1845000"/>
                  <a:gd name="connsiteY4" fmla="*/ 1440000 h 17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5000" h="1710000">
                    <a:moveTo>
                      <a:pt x="0" y="0"/>
                    </a:moveTo>
                    <a:lnTo>
                      <a:pt x="1845000" y="0"/>
                    </a:lnTo>
                    <a:lnTo>
                      <a:pt x="1845000" y="1440000"/>
                    </a:lnTo>
                    <a:cubicBezTo>
                      <a:pt x="1845000" y="1589117"/>
                      <a:pt x="1431983" y="1710000"/>
                      <a:pt x="922500" y="1710000"/>
                    </a:cubicBezTo>
                    <a:cubicBezTo>
                      <a:pt x="413017" y="1710000"/>
                      <a:pt x="0" y="1589117"/>
                      <a:pt x="0" y="1440000"/>
                    </a:cubicBezTo>
                    <a:close/>
                  </a:path>
                </a:pathLst>
              </a:custGeom>
              <a:gradFill flip="none" rotWithShape="1">
                <a:gsLst>
                  <a:gs pos="22000">
                    <a:srgbClr val="1B587C"/>
                  </a:gs>
                  <a:gs pos="92000">
                    <a:srgbClr val="1B587C">
                      <a:lumMod val="60000"/>
                      <a:lumOff val="40000"/>
                    </a:srgbClr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9F293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Овал 84">
                <a:extLst>
                  <a:ext uri="{FF2B5EF4-FFF2-40B4-BE49-F238E27FC236}">
                    <a16:creationId xmlns:a16="http://schemas.microsoft.com/office/drawing/2014/main" id="{9B8C9760-271E-4AB5-9903-D3512E3D19AD}"/>
                  </a:ext>
                </a:extLst>
              </p:cNvPr>
              <p:cNvSpPr/>
              <p:nvPr/>
            </p:nvSpPr>
            <p:spPr>
              <a:xfrm>
                <a:off x="7491000" y="3879000"/>
                <a:ext cx="1845000" cy="540000"/>
              </a:xfrm>
              <a:prstGeom prst="ellipse">
                <a:avLst/>
              </a:prstGeom>
              <a:solidFill>
                <a:srgbClr val="1B587C">
                  <a:lumMod val="75000"/>
                </a:srgbClr>
              </a:solidFill>
              <a:ln w="12700" cap="flat" cmpd="sng" algn="ctr">
                <a:gradFill>
                  <a:gsLst>
                    <a:gs pos="39000">
                      <a:sysClr val="window" lastClr="FFFFFF">
                        <a:lumMod val="95000"/>
                        <a:alpha val="0"/>
                      </a:sysClr>
                    </a:gs>
                    <a:gs pos="0">
                      <a:sysClr val="window" lastClr="FFFFFF"/>
                    </a:gs>
                    <a:gs pos="70000">
                      <a:sysClr val="window" lastClr="FFFFFF">
                        <a:lumMod val="95000"/>
                        <a:alpha val="0"/>
                      </a:sysClr>
                    </a:gs>
                  </a:gsLst>
                  <a:lin ang="1620000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ABB7EB4-1B29-434E-9AA6-464206977B5D}"/>
                </a:ext>
              </a:extLst>
            </p:cNvPr>
            <p:cNvSpPr txBox="1"/>
            <p:nvPr/>
          </p:nvSpPr>
          <p:spPr>
            <a:xfrm>
              <a:off x="7397525" y="3219005"/>
              <a:ext cx="3467102" cy="844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lnSpc>
                  <a:spcPct val="90000"/>
                </a:lnSpc>
              </a:pPr>
              <a:r>
                <a:rPr lang="ru-RU" kern="0" dirty="0">
                  <a:solidFill>
                    <a:prstClr val="white"/>
                  </a:solidFill>
                </a:rPr>
                <a:t>Знание потребностей рынка труда в кадрах этой квалификации и специальности</a:t>
              </a:r>
            </a:p>
          </p:txBody>
        </p:sp>
        <p:pic>
          <p:nvPicPr>
            <p:cNvPr id="83" name="Graphic 202">
              <a:extLst>
                <a:ext uri="{FF2B5EF4-FFF2-40B4-BE49-F238E27FC236}">
                  <a16:creationId xmlns:a16="http://schemas.microsoft.com/office/drawing/2014/main" id="{D721D72F-B940-47D8-B7DA-8DFA03F21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44873" y="3423253"/>
              <a:ext cx="336092" cy="336092"/>
            </a:xfrm>
            <a:prstGeom prst="rect">
              <a:avLst/>
            </a:prstGeom>
          </p:spPr>
        </p:pic>
      </p:grpSp>
      <p:sp>
        <p:nvSpPr>
          <p:cNvPr id="26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922870" y="1392333"/>
            <a:ext cx="10875116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2AB3DE20-A5E6-4979-8398-098A19063DB4}"/>
              </a:ext>
            </a:extLst>
          </p:cNvPr>
          <p:cNvGrpSpPr/>
          <p:nvPr/>
        </p:nvGrpSpPr>
        <p:grpSpPr>
          <a:xfrm>
            <a:off x="4914599" y="3908385"/>
            <a:ext cx="4155970" cy="1574163"/>
            <a:chOff x="4924391" y="3470939"/>
            <a:chExt cx="4155970" cy="1518906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D6971C9C-D394-493C-9F1B-0F1B754D2FFE}"/>
                </a:ext>
              </a:extLst>
            </p:cNvPr>
            <p:cNvGrpSpPr/>
            <p:nvPr/>
          </p:nvGrpSpPr>
          <p:grpSpPr>
            <a:xfrm>
              <a:off x="4924391" y="3470939"/>
              <a:ext cx="4155970" cy="1518906"/>
              <a:chOff x="5627239" y="3987533"/>
              <a:chExt cx="4155970" cy="1518906"/>
            </a:xfrm>
          </p:grpSpPr>
          <p:grpSp>
            <p:nvGrpSpPr>
              <p:cNvPr id="68" name="Группа 67">
                <a:extLst>
                  <a:ext uri="{FF2B5EF4-FFF2-40B4-BE49-F238E27FC236}">
                    <a16:creationId xmlns:a16="http://schemas.microsoft.com/office/drawing/2014/main" id="{3DEF1C46-36F7-48F1-91C5-4EDABB12349D}"/>
                  </a:ext>
                </a:extLst>
              </p:cNvPr>
              <p:cNvGrpSpPr/>
              <p:nvPr/>
            </p:nvGrpSpPr>
            <p:grpSpPr>
              <a:xfrm>
                <a:off x="5627239" y="3987533"/>
                <a:ext cx="4155970" cy="1518906"/>
                <a:chOff x="7491000" y="3879000"/>
                <a:chExt cx="1845000" cy="1980000"/>
              </a:xfrm>
            </p:grpSpPr>
            <p:sp>
              <p:nvSpPr>
                <p:cNvPr id="70" name="Полилиния: фигура 69">
                  <a:extLst>
                    <a:ext uri="{FF2B5EF4-FFF2-40B4-BE49-F238E27FC236}">
                      <a16:creationId xmlns:a16="http://schemas.microsoft.com/office/drawing/2014/main" id="{5A8FEB27-E0F4-4DDB-98C2-4C675EE02A88}"/>
                    </a:ext>
                  </a:extLst>
                </p:cNvPr>
                <p:cNvSpPr/>
                <p:nvPr/>
              </p:nvSpPr>
              <p:spPr>
                <a:xfrm>
                  <a:off x="7491000" y="4149000"/>
                  <a:ext cx="1845000" cy="1710000"/>
                </a:xfrm>
                <a:custGeom>
                  <a:avLst/>
                  <a:gdLst>
                    <a:gd name="connsiteX0" fmla="*/ 0 w 1845000"/>
                    <a:gd name="connsiteY0" fmla="*/ 0 h 1710000"/>
                    <a:gd name="connsiteX1" fmla="*/ 1845000 w 1845000"/>
                    <a:gd name="connsiteY1" fmla="*/ 0 h 1710000"/>
                    <a:gd name="connsiteX2" fmla="*/ 1845000 w 1845000"/>
                    <a:gd name="connsiteY2" fmla="*/ 1440000 h 1710000"/>
                    <a:gd name="connsiteX3" fmla="*/ 922500 w 1845000"/>
                    <a:gd name="connsiteY3" fmla="*/ 1710000 h 1710000"/>
                    <a:gd name="connsiteX4" fmla="*/ 0 w 1845000"/>
                    <a:gd name="connsiteY4" fmla="*/ 1440000 h 17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45000" h="1710000">
                      <a:moveTo>
                        <a:pt x="0" y="0"/>
                      </a:moveTo>
                      <a:lnTo>
                        <a:pt x="1845000" y="0"/>
                      </a:lnTo>
                      <a:lnTo>
                        <a:pt x="1845000" y="1440000"/>
                      </a:lnTo>
                      <a:cubicBezTo>
                        <a:pt x="1845000" y="1589117"/>
                        <a:pt x="1431983" y="1710000"/>
                        <a:pt x="922500" y="1710000"/>
                      </a:cubicBezTo>
                      <a:cubicBezTo>
                        <a:pt x="413017" y="1710000"/>
                        <a:pt x="0" y="1589117"/>
                        <a:pt x="0" y="14400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2000">
                      <a:srgbClr val="9F2936"/>
                    </a:gs>
                    <a:gs pos="92000">
                      <a:srgbClr val="9F2936">
                        <a:lumMod val="60000"/>
                        <a:lumOff val="40000"/>
                      </a:srgbClr>
                    </a:gs>
                  </a:gsLst>
                  <a:lin ang="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9F293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Овал 70">
                  <a:extLst>
                    <a:ext uri="{FF2B5EF4-FFF2-40B4-BE49-F238E27FC236}">
                      <a16:creationId xmlns:a16="http://schemas.microsoft.com/office/drawing/2014/main" id="{339C9E9B-CFE0-47DE-993D-E1F0A4EFED19}"/>
                    </a:ext>
                  </a:extLst>
                </p:cNvPr>
                <p:cNvSpPr/>
                <p:nvPr/>
              </p:nvSpPr>
              <p:spPr>
                <a:xfrm>
                  <a:off x="7491000" y="3879000"/>
                  <a:ext cx="1845000" cy="540000"/>
                </a:xfrm>
                <a:prstGeom prst="ellipse">
                  <a:avLst/>
                </a:prstGeom>
                <a:solidFill>
                  <a:srgbClr val="9F2936"/>
                </a:solidFill>
                <a:ln w="12700" cap="flat" cmpd="sng" algn="ctr">
                  <a:gradFill>
                    <a:gsLst>
                      <a:gs pos="39000">
                        <a:sysClr val="window" lastClr="FFFFFF">
                          <a:lumMod val="95000"/>
                          <a:alpha val="0"/>
                        </a:sysClr>
                      </a:gs>
                      <a:gs pos="0">
                        <a:sysClr val="window" lastClr="FFFFFF"/>
                      </a:gs>
                      <a:gs pos="70000">
                        <a:sysClr val="window" lastClr="FFFFFF">
                          <a:lumMod val="95000"/>
                          <a:alpha val="0"/>
                        </a:sysClr>
                      </a:gs>
                    </a:gsLst>
                    <a:lin ang="16200000" scaled="0"/>
                  </a:gra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33DF936-FF06-4F6A-B87D-8ACFB40209A0}"/>
                  </a:ext>
                </a:extLst>
              </p:cNvPr>
              <p:cNvSpPr txBox="1"/>
              <p:nvPr/>
            </p:nvSpPr>
            <p:spPr>
              <a:xfrm>
                <a:off x="6248482" y="4577160"/>
                <a:ext cx="3534727" cy="762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>
                  <a:lnSpc>
                    <a:spcPct val="80000"/>
                  </a:lnSpc>
                </a:pPr>
                <a:r>
                  <a:rPr lang="ru-RU" kern="0" dirty="0">
                    <a:solidFill>
                      <a:prstClr val="white"/>
                    </a:solidFill>
                  </a:rPr>
                  <a:t>Знание требований, которые та или иная профессия предъявляет к качествам специалиста</a:t>
                </a:r>
              </a:p>
            </p:txBody>
          </p:sp>
        </p:grpSp>
        <p:grpSp>
          <p:nvGrpSpPr>
            <p:cNvPr id="72" name="Group 433">
              <a:extLst>
                <a:ext uri="{FF2B5EF4-FFF2-40B4-BE49-F238E27FC236}">
                  <a16:creationId xmlns:a16="http://schemas.microsoft.com/office/drawing/2014/main" id="{5D8084AD-239B-4E9F-8FE0-9F0BC97948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99799" y="4173708"/>
              <a:ext cx="379744" cy="349200"/>
              <a:chOff x="4505" y="566"/>
              <a:chExt cx="4098" cy="3766"/>
            </a:xfrm>
            <a:solidFill>
              <a:schemeClr val="bg1"/>
            </a:solidFill>
          </p:grpSpPr>
          <p:sp>
            <p:nvSpPr>
              <p:cNvPr id="73" name="Freeform 435">
                <a:extLst>
                  <a:ext uri="{FF2B5EF4-FFF2-40B4-BE49-F238E27FC236}">
                    <a16:creationId xmlns:a16="http://schemas.microsoft.com/office/drawing/2014/main" id="{07396C5D-68D6-4ED7-9D36-C48F90E64F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91" y="566"/>
                <a:ext cx="1412" cy="2131"/>
              </a:xfrm>
              <a:custGeom>
                <a:avLst/>
                <a:gdLst>
                  <a:gd name="T0" fmla="*/ 200 w 1412"/>
                  <a:gd name="T1" fmla="*/ 1622 h 2131"/>
                  <a:gd name="T2" fmla="*/ 289 w 1412"/>
                  <a:gd name="T3" fmla="*/ 1772 h 2131"/>
                  <a:gd name="T4" fmla="*/ 421 w 1412"/>
                  <a:gd name="T5" fmla="*/ 1886 h 2131"/>
                  <a:gd name="T6" fmla="*/ 584 w 1412"/>
                  <a:gd name="T7" fmla="*/ 1953 h 2131"/>
                  <a:gd name="T8" fmla="*/ 767 w 1412"/>
                  <a:gd name="T9" fmla="*/ 1963 h 2131"/>
                  <a:gd name="T10" fmla="*/ 939 w 1412"/>
                  <a:gd name="T11" fmla="*/ 1914 h 2131"/>
                  <a:gd name="T12" fmla="*/ 1083 w 1412"/>
                  <a:gd name="T13" fmla="*/ 1814 h 2131"/>
                  <a:gd name="T14" fmla="*/ 1187 w 1412"/>
                  <a:gd name="T15" fmla="*/ 1675 h 2131"/>
                  <a:gd name="T16" fmla="*/ 1243 w 1412"/>
                  <a:gd name="T17" fmla="*/ 1506 h 2131"/>
                  <a:gd name="T18" fmla="*/ 671 w 1412"/>
                  <a:gd name="T19" fmla="*/ 568 h 2131"/>
                  <a:gd name="T20" fmla="*/ 564 w 1412"/>
                  <a:gd name="T21" fmla="*/ 758 h 2131"/>
                  <a:gd name="T22" fmla="*/ 462 w 1412"/>
                  <a:gd name="T23" fmla="*/ 953 h 2131"/>
                  <a:gd name="T24" fmla="*/ 375 w 1412"/>
                  <a:gd name="T25" fmla="*/ 1138 h 2131"/>
                  <a:gd name="T26" fmla="*/ 315 w 1412"/>
                  <a:gd name="T27" fmla="*/ 1298 h 2131"/>
                  <a:gd name="T28" fmla="*/ 1097 w 1412"/>
                  <a:gd name="T29" fmla="*/ 1298 h 2131"/>
                  <a:gd name="T30" fmla="*/ 1038 w 1412"/>
                  <a:gd name="T31" fmla="*/ 1141 h 2131"/>
                  <a:gd name="T32" fmla="*/ 955 w 1412"/>
                  <a:gd name="T33" fmla="*/ 964 h 2131"/>
                  <a:gd name="T34" fmla="*/ 861 w 1412"/>
                  <a:gd name="T35" fmla="*/ 781 h 2131"/>
                  <a:gd name="T36" fmla="*/ 764 w 1412"/>
                  <a:gd name="T37" fmla="*/ 609 h 2131"/>
                  <a:gd name="T38" fmla="*/ 705 w 1412"/>
                  <a:gd name="T39" fmla="*/ 163 h 2131"/>
                  <a:gd name="T40" fmla="*/ 663 w 1412"/>
                  <a:gd name="T41" fmla="*/ 185 h 2131"/>
                  <a:gd name="T42" fmla="*/ 656 w 1412"/>
                  <a:gd name="T43" fmla="*/ 233 h 2131"/>
                  <a:gd name="T44" fmla="*/ 689 w 1412"/>
                  <a:gd name="T45" fmla="*/ 266 h 2131"/>
                  <a:gd name="T46" fmla="*/ 736 w 1412"/>
                  <a:gd name="T47" fmla="*/ 259 h 2131"/>
                  <a:gd name="T48" fmla="*/ 759 w 1412"/>
                  <a:gd name="T49" fmla="*/ 217 h 2131"/>
                  <a:gd name="T50" fmla="*/ 736 w 1412"/>
                  <a:gd name="T51" fmla="*/ 173 h 2131"/>
                  <a:gd name="T52" fmla="*/ 705 w 1412"/>
                  <a:gd name="T53" fmla="*/ 0 h 2131"/>
                  <a:gd name="T54" fmla="*/ 815 w 1412"/>
                  <a:gd name="T55" fmla="*/ 30 h 2131"/>
                  <a:gd name="T56" fmla="*/ 893 w 1412"/>
                  <a:gd name="T57" fmla="*/ 107 h 2131"/>
                  <a:gd name="T58" fmla="*/ 921 w 1412"/>
                  <a:gd name="T59" fmla="*/ 217 h 2131"/>
                  <a:gd name="T60" fmla="*/ 897 w 1412"/>
                  <a:gd name="T61" fmla="*/ 318 h 2131"/>
                  <a:gd name="T62" fmla="*/ 828 w 1412"/>
                  <a:gd name="T63" fmla="*/ 395 h 2131"/>
                  <a:gd name="T64" fmla="*/ 904 w 1412"/>
                  <a:gd name="T65" fmla="*/ 524 h 2131"/>
                  <a:gd name="T66" fmla="*/ 997 w 1412"/>
                  <a:gd name="T67" fmla="*/ 690 h 2131"/>
                  <a:gd name="T68" fmla="*/ 1093 w 1412"/>
                  <a:gd name="T69" fmla="*/ 875 h 2131"/>
                  <a:gd name="T70" fmla="*/ 1181 w 1412"/>
                  <a:gd name="T71" fmla="*/ 1063 h 2131"/>
                  <a:gd name="T72" fmla="*/ 1248 w 1412"/>
                  <a:gd name="T73" fmla="*/ 1240 h 2131"/>
                  <a:gd name="T74" fmla="*/ 1330 w 1412"/>
                  <a:gd name="T75" fmla="*/ 1343 h 2131"/>
                  <a:gd name="T76" fmla="*/ 1388 w 1412"/>
                  <a:gd name="T77" fmla="*/ 1366 h 2131"/>
                  <a:gd name="T78" fmla="*/ 1412 w 1412"/>
                  <a:gd name="T79" fmla="*/ 1425 h 2131"/>
                  <a:gd name="T80" fmla="*/ 1380 w 1412"/>
                  <a:gd name="T81" fmla="*/ 1634 h 2131"/>
                  <a:gd name="T82" fmla="*/ 1292 w 1412"/>
                  <a:gd name="T83" fmla="*/ 1819 h 2131"/>
                  <a:gd name="T84" fmla="*/ 1155 w 1412"/>
                  <a:gd name="T85" fmla="*/ 1968 h 2131"/>
                  <a:gd name="T86" fmla="*/ 980 w 1412"/>
                  <a:gd name="T87" fmla="*/ 2075 h 2131"/>
                  <a:gd name="T88" fmla="*/ 777 w 1412"/>
                  <a:gd name="T89" fmla="*/ 2127 h 2131"/>
                  <a:gd name="T90" fmla="*/ 564 w 1412"/>
                  <a:gd name="T91" fmla="*/ 2116 h 2131"/>
                  <a:gd name="T92" fmla="*/ 369 w 1412"/>
                  <a:gd name="T93" fmla="*/ 2045 h 2131"/>
                  <a:gd name="T94" fmla="*/ 206 w 1412"/>
                  <a:gd name="T95" fmla="*/ 1924 h 2131"/>
                  <a:gd name="T96" fmla="*/ 84 w 1412"/>
                  <a:gd name="T97" fmla="*/ 1761 h 2131"/>
                  <a:gd name="T98" fmla="*/ 14 w 1412"/>
                  <a:gd name="T99" fmla="*/ 1566 h 2131"/>
                  <a:gd name="T100" fmla="*/ 3 w 1412"/>
                  <a:gd name="T101" fmla="*/ 1402 h 2131"/>
                  <a:gd name="T102" fmla="*/ 40 w 1412"/>
                  <a:gd name="T103" fmla="*/ 1354 h 2131"/>
                  <a:gd name="T104" fmla="*/ 135 w 1412"/>
                  <a:gd name="T105" fmla="*/ 1343 h 2131"/>
                  <a:gd name="T106" fmla="*/ 183 w 1412"/>
                  <a:gd name="T107" fmla="*/ 1182 h 2131"/>
                  <a:gd name="T108" fmla="*/ 258 w 1412"/>
                  <a:gd name="T109" fmla="*/ 1001 h 2131"/>
                  <a:gd name="T110" fmla="*/ 350 w 1412"/>
                  <a:gd name="T111" fmla="*/ 811 h 2131"/>
                  <a:gd name="T112" fmla="*/ 447 w 1412"/>
                  <a:gd name="T113" fmla="*/ 631 h 2131"/>
                  <a:gd name="T114" fmla="*/ 535 w 1412"/>
                  <a:gd name="T115" fmla="*/ 476 h 2131"/>
                  <a:gd name="T116" fmla="*/ 556 w 1412"/>
                  <a:gd name="T117" fmla="*/ 373 h 2131"/>
                  <a:gd name="T118" fmla="*/ 502 w 1412"/>
                  <a:gd name="T119" fmla="*/ 287 h 2131"/>
                  <a:gd name="T120" fmla="*/ 493 w 1412"/>
                  <a:gd name="T121" fmla="*/ 178 h 2131"/>
                  <a:gd name="T122" fmla="*/ 540 w 1412"/>
                  <a:gd name="T123" fmla="*/ 77 h 2131"/>
                  <a:gd name="T124" fmla="*/ 631 w 1412"/>
                  <a:gd name="T125" fmla="*/ 14 h 2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12" h="2131">
                    <a:moveTo>
                      <a:pt x="169" y="1506"/>
                    </a:moveTo>
                    <a:lnTo>
                      <a:pt x="181" y="1565"/>
                    </a:lnTo>
                    <a:lnTo>
                      <a:pt x="200" y="1622"/>
                    </a:lnTo>
                    <a:lnTo>
                      <a:pt x="225" y="1675"/>
                    </a:lnTo>
                    <a:lnTo>
                      <a:pt x="255" y="1725"/>
                    </a:lnTo>
                    <a:lnTo>
                      <a:pt x="289" y="1772"/>
                    </a:lnTo>
                    <a:lnTo>
                      <a:pt x="329" y="1814"/>
                    </a:lnTo>
                    <a:lnTo>
                      <a:pt x="373" y="1853"/>
                    </a:lnTo>
                    <a:lnTo>
                      <a:pt x="421" y="1886"/>
                    </a:lnTo>
                    <a:lnTo>
                      <a:pt x="472" y="1914"/>
                    </a:lnTo>
                    <a:lnTo>
                      <a:pt x="527" y="1937"/>
                    </a:lnTo>
                    <a:lnTo>
                      <a:pt x="584" y="1953"/>
                    </a:lnTo>
                    <a:lnTo>
                      <a:pt x="643" y="1963"/>
                    </a:lnTo>
                    <a:lnTo>
                      <a:pt x="705" y="1967"/>
                    </a:lnTo>
                    <a:lnTo>
                      <a:pt x="767" y="1963"/>
                    </a:lnTo>
                    <a:lnTo>
                      <a:pt x="827" y="1953"/>
                    </a:lnTo>
                    <a:lnTo>
                      <a:pt x="884" y="1937"/>
                    </a:lnTo>
                    <a:lnTo>
                      <a:pt x="939" y="1914"/>
                    </a:lnTo>
                    <a:lnTo>
                      <a:pt x="991" y="1886"/>
                    </a:lnTo>
                    <a:lnTo>
                      <a:pt x="1038" y="1853"/>
                    </a:lnTo>
                    <a:lnTo>
                      <a:pt x="1083" y="1814"/>
                    </a:lnTo>
                    <a:lnTo>
                      <a:pt x="1123" y="1772"/>
                    </a:lnTo>
                    <a:lnTo>
                      <a:pt x="1157" y="1725"/>
                    </a:lnTo>
                    <a:lnTo>
                      <a:pt x="1187" y="1675"/>
                    </a:lnTo>
                    <a:lnTo>
                      <a:pt x="1212" y="1622"/>
                    </a:lnTo>
                    <a:lnTo>
                      <a:pt x="1231" y="1565"/>
                    </a:lnTo>
                    <a:lnTo>
                      <a:pt x="1243" y="1506"/>
                    </a:lnTo>
                    <a:lnTo>
                      <a:pt x="169" y="1506"/>
                    </a:lnTo>
                    <a:close/>
                    <a:moveTo>
                      <a:pt x="705" y="508"/>
                    </a:moveTo>
                    <a:lnTo>
                      <a:pt x="671" y="568"/>
                    </a:lnTo>
                    <a:lnTo>
                      <a:pt x="635" y="630"/>
                    </a:lnTo>
                    <a:lnTo>
                      <a:pt x="599" y="693"/>
                    </a:lnTo>
                    <a:lnTo>
                      <a:pt x="564" y="758"/>
                    </a:lnTo>
                    <a:lnTo>
                      <a:pt x="529" y="824"/>
                    </a:lnTo>
                    <a:lnTo>
                      <a:pt x="494" y="888"/>
                    </a:lnTo>
                    <a:lnTo>
                      <a:pt x="462" y="953"/>
                    </a:lnTo>
                    <a:lnTo>
                      <a:pt x="431" y="1016"/>
                    </a:lnTo>
                    <a:lnTo>
                      <a:pt x="402" y="1078"/>
                    </a:lnTo>
                    <a:lnTo>
                      <a:pt x="375" y="1138"/>
                    </a:lnTo>
                    <a:lnTo>
                      <a:pt x="351" y="1195"/>
                    </a:lnTo>
                    <a:lnTo>
                      <a:pt x="332" y="1248"/>
                    </a:lnTo>
                    <a:lnTo>
                      <a:pt x="315" y="1298"/>
                    </a:lnTo>
                    <a:lnTo>
                      <a:pt x="302" y="1343"/>
                    </a:lnTo>
                    <a:lnTo>
                      <a:pt x="1109" y="1343"/>
                    </a:lnTo>
                    <a:lnTo>
                      <a:pt x="1097" y="1298"/>
                    </a:lnTo>
                    <a:lnTo>
                      <a:pt x="1080" y="1249"/>
                    </a:lnTo>
                    <a:lnTo>
                      <a:pt x="1061" y="1196"/>
                    </a:lnTo>
                    <a:lnTo>
                      <a:pt x="1038" y="1141"/>
                    </a:lnTo>
                    <a:lnTo>
                      <a:pt x="1012" y="1083"/>
                    </a:lnTo>
                    <a:lnTo>
                      <a:pt x="985" y="1023"/>
                    </a:lnTo>
                    <a:lnTo>
                      <a:pt x="955" y="964"/>
                    </a:lnTo>
                    <a:lnTo>
                      <a:pt x="924" y="903"/>
                    </a:lnTo>
                    <a:lnTo>
                      <a:pt x="893" y="841"/>
                    </a:lnTo>
                    <a:lnTo>
                      <a:pt x="861" y="781"/>
                    </a:lnTo>
                    <a:lnTo>
                      <a:pt x="827" y="722"/>
                    </a:lnTo>
                    <a:lnTo>
                      <a:pt x="796" y="665"/>
                    </a:lnTo>
                    <a:lnTo>
                      <a:pt x="764" y="609"/>
                    </a:lnTo>
                    <a:lnTo>
                      <a:pt x="734" y="557"/>
                    </a:lnTo>
                    <a:lnTo>
                      <a:pt x="705" y="508"/>
                    </a:lnTo>
                    <a:close/>
                    <a:moveTo>
                      <a:pt x="705" y="163"/>
                    </a:moveTo>
                    <a:lnTo>
                      <a:pt x="689" y="166"/>
                    </a:lnTo>
                    <a:lnTo>
                      <a:pt x="674" y="173"/>
                    </a:lnTo>
                    <a:lnTo>
                      <a:pt x="663" y="185"/>
                    </a:lnTo>
                    <a:lnTo>
                      <a:pt x="656" y="199"/>
                    </a:lnTo>
                    <a:lnTo>
                      <a:pt x="653" y="217"/>
                    </a:lnTo>
                    <a:lnTo>
                      <a:pt x="656" y="233"/>
                    </a:lnTo>
                    <a:lnTo>
                      <a:pt x="663" y="248"/>
                    </a:lnTo>
                    <a:lnTo>
                      <a:pt x="674" y="259"/>
                    </a:lnTo>
                    <a:lnTo>
                      <a:pt x="689" y="266"/>
                    </a:lnTo>
                    <a:lnTo>
                      <a:pt x="705" y="270"/>
                    </a:lnTo>
                    <a:lnTo>
                      <a:pt x="723" y="266"/>
                    </a:lnTo>
                    <a:lnTo>
                      <a:pt x="736" y="259"/>
                    </a:lnTo>
                    <a:lnTo>
                      <a:pt x="749" y="248"/>
                    </a:lnTo>
                    <a:lnTo>
                      <a:pt x="756" y="233"/>
                    </a:lnTo>
                    <a:lnTo>
                      <a:pt x="759" y="217"/>
                    </a:lnTo>
                    <a:lnTo>
                      <a:pt x="756" y="199"/>
                    </a:lnTo>
                    <a:lnTo>
                      <a:pt x="749" y="185"/>
                    </a:lnTo>
                    <a:lnTo>
                      <a:pt x="736" y="173"/>
                    </a:lnTo>
                    <a:lnTo>
                      <a:pt x="723" y="166"/>
                    </a:lnTo>
                    <a:lnTo>
                      <a:pt x="705" y="163"/>
                    </a:lnTo>
                    <a:close/>
                    <a:moveTo>
                      <a:pt x="705" y="0"/>
                    </a:moveTo>
                    <a:lnTo>
                      <a:pt x="745" y="4"/>
                    </a:lnTo>
                    <a:lnTo>
                      <a:pt x="781" y="14"/>
                    </a:lnTo>
                    <a:lnTo>
                      <a:pt x="815" y="30"/>
                    </a:lnTo>
                    <a:lnTo>
                      <a:pt x="844" y="51"/>
                    </a:lnTo>
                    <a:lnTo>
                      <a:pt x="871" y="77"/>
                    </a:lnTo>
                    <a:lnTo>
                      <a:pt x="893" y="107"/>
                    </a:lnTo>
                    <a:lnTo>
                      <a:pt x="909" y="141"/>
                    </a:lnTo>
                    <a:lnTo>
                      <a:pt x="919" y="178"/>
                    </a:lnTo>
                    <a:lnTo>
                      <a:pt x="921" y="217"/>
                    </a:lnTo>
                    <a:lnTo>
                      <a:pt x="919" y="253"/>
                    </a:lnTo>
                    <a:lnTo>
                      <a:pt x="910" y="287"/>
                    </a:lnTo>
                    <a:lnTo>
                      <a:pt x="897" y="318"/>
                    </a:lnTo>
                    <a:lnTo>
                      <a:pt x="878" y="348"/>
                    </a:lnTo>
                    <a:lnTo>
                      <a:pt x="854" y="373"/>
                    </a:lnTo>
                    <a:lnTo>
                      <a:pt x="828" y="395"/>
                    </a:lnTo>
                    <a:lnTo>
                      <a:pt x="851" y="433"/>
                    </a:lnTo>
                    <a:lnTo>
                      <a:pt x="877" y="476"/>
                    </a:lnTo>
                    <a:lnTo>
                      <a:pt x="904" y="524"/>
                    </a:lnTo>
                    <a:lnTo>
                      <a:pt x="934" y="577"/>
                    </a:lnTo>
                    <a:lnTo>
                      <a:pt x="965" y="631"/>
                    </a:lnTo>
                    <a:lnTo>
                      <a:pt x="997" y="690"/>
                    </a:lnTo>
                    <a:lnTo>
                      <a:pt x="1030" y="750"/>
                    </a:lnTo>
                    <a:lnTo>
                      <a:pt x="1062" y="811"/>
                    </a:lnTo>
                    <a:lnTo>
                      <a:pt x="1093" y="875"/>
                    </a:lnTo>
                    <a:lnTo>
                      <a:pt x="1124" y="938"/>
                    </a:lnTo>
                    <a:lnTo>
                      <a:pt x="1154" y="1001"/>
                    </a:lnTo>
                    <a:lnTo>
                      <a:pt x="1181" y="1063"/>
                    </a:lnTo>
                    <a:lnTo>
                      <a:pt x="1206" y="1124"/>
                    </a:lnTo>
                    <a:lnTo>
                      <a:pt x="1229" y="1182"/>
                    </a:lnTo>
                    <a:lnTo>
                      <a:pt x="1248" y="1240"/>
                    </a:lnTo>
                    <a:lnTo>
                      <a:pt x="1264" y="1293"/>
                    </a:lnTo>
                    <a:lnTo>
                      <a:pt x="1275" y="1343"/>
                    </a:lnTo>
                    <a:lnTo>
                      <a:pt x="1330" y="1343"/>
                    </a:lnTo>
                    <a:lnTo>
                      <a:pt x="1352" y="1345"/>
                    </a:lnTo>
                    <a:lnTo>
                      <a:pt x="1371" y="1354"/>
                    </a:lnTo>
                    <a:lnTo>
                      <a:pt x="1388" y="1366"/>
                    </a:lnTo>
                    <a:lnTo>
                      <a:pt x="1401" y="1384"/>
                    </a:lnTo>
                    <a:lnTo>
                      <a:pt x="1410" y="1402"/>
                    </a:lnTo>
                    <a:lnTo>
                      <a:pt x="1412" y="1425"/>
                    </a:lnTo>
                    <a:lnTo>
                      <a:pt x="1408" y="1497"/>
                    </a:lnTo>
                    <a:lnTo>
                      <a:pt x="1397" y="1566"/>
                    </a:lnTo>
                    <a:lnTo>
                      <a:pt x="1380" y="1634"/>
                    </a:lnTo>
                    <a:lnTo>
                      <a:pt x="1356" y="1699"/>
                    </a:lnTo>
                    <a:lnTo>
                      <a:pt x="1326" y="1761"/>
                    </a:lnTo>
                    <a:lnTo>
                      <a:pt x="1292" y="1819"/>
                    </a:lnTo>
                    <a:lnTo>
                      <a:pt x="1251" y="1873"/>
                    </a:lnTo>
                    <a:lnTo>
                      <a:pt x="1205" y="1924"/>
                    </a:lnTo>
                    <a:lnTo>
                      <a:pt x="1155" y="1968"/>
                    </a:lnTo>
                    <a:lnTo>
                      <a:pt x="1100" y="2009"/>
                    </a:lnTo>
                    <a:lnTo>
                      <a:pt x="1042" y="2045"/>
                    </a:lnTo>
                    <a:lnTo>
                      <a:pt x="980" y="2075"/>
                    </a:lnTo>
                    <a:lnTo>
                      <a:pt x="915" y="2099"/>
                    </a:lnTo>
                    <a:lnTo>
                      <a:pt x="848" y="2116"/>
                    </a:lnTo>
                    <a:lnTo>
                      <a:pt x="777" y="2127"/>
                    </a:lnTo>
                    <a:lnTo>
                      <a:pt x="705" y="2131"/>
                    </a:lnTo>
                    <a:lnTo>
                      <a:pt x="633" y="2127"/>
                    </a:lnTo>
                    <a:lnTo>
                      <a:pt x="564" y="2116"/>
                    </a:lnTo>
                    <a:lnTo>
                      <a:pt x="496" y="2099"/>
                    </a:lnTo>
                    <a:lnTo>
                      <a:pt x="431" y="2075"/>
                    </a:lnTo>
                    <a:lnTo>
                      <a:pt x="369" y="2045"/>
                    </a:lnTo>
                    <a:lnTo>
                      <a:pt x="312" y="2009"/>
                    </a:lnTo>
                    <a:lnTo>
                      <a:pt x="257" y="1968"/>
                    </a:lnTo>
                    <a:lnTo>
                      <a:pt x="206" y="1924"/>
                    </a:lnTo>
                    <a:lnTo>
                      <a:pt x="161" y="1873"/>
                    </a:lnTo>
                    <a:lnTo>
                      <a:pt x="121" y="1819"/>
                    </a:lnTo>
                    <a:lnTo>
                      <a:pt x="84" y="1761"/>
                    </a:lnTo>
                    <a:lnTo>
                      <a:pt x="55" y="1699"/>
                    </a:lnTo>
                    <a:lnTo>
                      <a:pt x="31" y="1634"/>
                    </a:lnTo>
                    <a:lnTo>
                      <a:pt x="14" y="1566"/>
                    </a:lnTo>
                    <a:lnTo>
                      <a:pt x="3" y="1497"/>
                    </a:lnTo>
                    <a:lnTo>
                      <a:pt x="0" y="1425"/>
                    </a:lnTo>
                    <a:lnTo>
                      <a:pt x="3" y="1402"/>
                    </a:lnTo>
                    <a:lnTo>
                      <a:pt x="11" y="1384"/>
                    </a:lnTo>
                    <a:lnTo>
                      <a:pt x="24" y="1366"/>
                    </a:lnTo>
                    <a:lnTo>
                      <a:pt x="40" y="1354"/>
                    </a:lnTo>
                    <a:lnTo>
                      <a:pt x="60" y="1345"/>
                    </a:lnTo>
                    <a:lnTo>
                      <a:pt x="81" y="1343"/>
                    </a:lnTo>
                    <a:lnTo>
                      <a:pt x="135" y="1343"/>
                    </a:lnTo>
                    <a:lnTo>
                      <a:pt x="148" y="1293"/>
                    </a:lnTo>
                    <a:lnTo>
                      <a:pt x="163" y="1240"/>
                    </a:lnTo>
                    <a:lnTo>
                      <a:pt x="183" y="1182"/>
                    </a:lnTo>
                    <a:lnTo>
                      <a:pt x="205" y="1124"/>
                    </a:lnTo>
                    <a:lnTo>
                      <a:pt x="231" y="1063"/>
                    </a:lnTo>
                    <a:lnTo>
                      <a:pt x="258" y="1001"/>
                    </a:lnTo>
                    <a:lnTo>
                      <a:pt x="288" y="938"/>
                    </a:lnTo>
                    <a:lnTo>
                      <a:pt x="318" y="875"/>
                    </a:lnTo>
                    <a:lnTo>
                      <a:pt x="350" y="811"/>
                    </a:lnTo>
                    <a:lnTo>
                      <a:pt x="383" y="750"/>
                    </a:lnTo>
                    <a:lnTo>
                      <a:pt x="415" y="690"/>
                    </a:lnTo>
                    <a:lnTo>
                      <a:pt x="447" y="631"/>
                    </a:lnTo>
                    <a:lnTo>
                      <a:pt x="478" y="577"/>
                    </a:lnTo>
                    <a:lnTo>
                      <a:pt x="507" y="524"/>
                    </a:lnTo>
                    <a:lnTo>
                      <a:pt x="535" y="476"/>
                    </a:lnTo>
                    <a:lnTo>
                      <a:pt x="560" y="433"/>
                    </a:lnTo>
                    <a:lnTo>
                      <a:pt x="584" y="395"/>
                    </a:lnTo>
                    <a:lnTo>
                      <a:pt x="556" y="373"/>
                    </a:lnTo>
                    <a:lnTo>
                      <a:pt x="534" y="348"/>
                    </a:lnTo>
                    <a:lnTo>
                      <a:pt x="515" y="318"/>
                    </a:lnTo>
                    <a:lnTo>
                      <a:pt x="502" y="287"/>
                    </a:lnTo>
                    <a:lnTo>
                      <a:pt x="493" y="253"/>
                    </a:lnTo>
                    <a:lnTo>
                      <a:pt x="489" y="217"/>
                    </a:lnTo>
                    <a:lnTo>
                      <a:pt x="493" y="178"/>
                    </a:lnTo>
                    <a:lnTo>
                      <a:pt x="503" y="141"/>
                    </a:lnTo>
                    <a:lnTo>
                      <a:pt x="519" y="107"/>
                    </a:lnTo>
                    <a:lnTo>
                      <a:pt x="540" y="77"/>
                    </a:lnTo>
                    <a:lnTo>
                      <a:pt x="566" y="51"/>
                    </a:lnTo>
                    <a:lnTo>
                      <a:pt x="596" y="30"/>
                    </a:lnTo>
                    <a:lnTo>
                      <a:pt x="631" y="14"/>
                    </a:lnTo>
                    <a:lnTo>
                      <a:pt x="667" y="4"/>
                    </a:lnTo>
                    <a:lnTo>
                      <a:pt x="70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436">
                <a:extLst>
                  <a:ext uri="{FF2B5EF4-FFF2-40B4-BE49-F238E27FC236}">
                    <a16:creationId xmlns:a16="http://schemas.microsoft.com/office/drawing/2014/main" id="{25B5A3B4-4AAA-4BEE-9DDC-916F038443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05" y="764"/>
                <a:ext cx="2857" cy="3568"/>
              </a:xfrm>
              <a:custGeom>
                <a:avLst/>
                <a:gdLst>
                  <a:gd name="T0" fmla="*/ 1710 w 2857"/>
                  <a:gd name="T1" fmla="*/ 2973 h 3568"/>
                  <a:gd name="T2" fmla="*/ 181 w 2857"/>
                  <a:gd name="T3" fmla="*/ 1953 h 3568"/>
                  <a:gd name="T4" fmla="*/ 374 w 2857"/>
                  <a:gd name="T5" fmla="*/ 2241 h 3568"/>
                  <a:gd name="T6" fmla="*/ 707 w 2857"/>
                  <a:gd name="T7" fmla="*/ 2355 h 3568"/>
                  <a:gd name="T8" fmla="*/ 1039 w 2857"/>
                  <a:gd name="T9" fmla="*/ 2241 h 3568"/>
                  <a:gd name="T10" fmla="*/ 1231 w 2857"/>
                  <a:gd name="T11" fmla="*/ 1953 h 3568"/>
                  <a:gd name="T12" fmla="*/ 600 w 2857"/>
                  <a:gd name="T13" fmla="*/ 1081 h 3568"/>
                  <a:gd name="T14" fmla="*/ 402 w 2857"/>
                  <a:gd name="T15" fmla="*/ 1466 h 3568"/>
                  <a:gd name="T16" fmla="*/ 1110 w 2857"/>
                  <a:gd name="T17" fmla="*/ 1731 h 3568"/>
                  <a:gd name="T18" fmla="*/ 985 w 2857"/>
                  <a:gd name="T19" fmla="*/ 1413 h 3568"/>
                  <a:gd name="T20" fmla="*/ 796 w 2857"/>
                  <a:gd name="T21" fmla="*/ 1053 h 3568"/>
                  <a:gd name="T22" fmla="*/ 2107 w 2857"/>
                  <a:gd name="T23" fmla="*/ 2809 h 3568"/>
                  <a:gd name="T24" fmla="*/ 707 w 2857"/>
                  <a:gd name="T25" fmla="*/ 551 h 3568"/>
                  <a:gd name="T26" fmla="*/ 656 w 2857"/>
                  <a:gd name="T27" fmla="*/ 622 h 3568"/>
                  <a:gd name="T28" fmla="*/ 738 w 2857"/>
                  <a:gd name="T29" fmla="*/ 648 h 3568"/>
                  <a:gd name="T30" fmla="*/ 738 w 2857"/>
                  <a:gd name="T31" fmla="*/ 562 h 3568"/>
                  <a:gd name="T32" fmla="*/ 1962 w 2857"/>
                  <a:gd name="T33" fmla="*/ 196 h 3568"/>
                  <a:gd name="T34" fmla="*/ 1921 w 2857"/>
                  <a:gd name="T35" fmla="*/ 375 h 3568"/>
                  <a:gd name="T36" fmla="*/ 2086 w 2857"/>
                  <a:gd name="T37" fmla="*/ 453 h 3568"/>
                  <a:gd name="T38" fmla="*/ 2199 w 2857"/>
                  <a:gd name="T39" fmla="*/ 310 h 3568"/>
                  <a:gd name="T40" fmla="*/ 2086 w 2857"/>
                  <a:gd name="T41" fmla="*/ 167 h 3568"/>
                  <a:gd name="T42" fmla="*/ 2215 w 2857"/>
                  <a:gd name="T43" fmla="*/ 46 h 3568"/>
                  <a:gd name="T44" fmla="*/ 2695 w 2857"/>
                  <a:gd name="T45" fmla="*/ 91 h 3568"/>
                  <a:gd name="T46" fmla="*/ 2772 w 2857"/>
                  <a:gd name="T47" fmla="*/ 176 h 3568"/>
                  <a:gd name="T48" fmla="*/ 2363 w 2857"/>
                  <a:gd name="T49" fmla="*/ 325 h 3568"/>
                  <a:gd name="T50" fmla="*/ 2271 w 2857"/>
                  <a:gd name="T51" fmla="*/ 2809 h 3568"/>
                  <a:gd name="T52" fmla="*/ 2557 w 2857"/>
                  <a:gd name="T53" fmla="*/ 2870 h 3568"/>
                  <a:gd name="T54" fmla="*/ 2834 w 2857"/>
                  <a:gd name="T55" fmla="*/ 3122 h 3568"/>
                  <a:gd name="T56" fmla="*/ 2846 w 2857"/>
                  <a:gd name="T57" fmla="*/ 3527 h 3568"/>
                  <a:gd name="T58" fmla="*/ 1309 w 2857"/>
                  <a:gd name="T59" fmla="*/ 3566 h 3568"/>
                  <a:gd name="T60" fmla="*/ 1249 w 2857"/>
                  <a:gd name="T61" fmla="*/ 3181 h 3568"/>
                  <a:gd name="T62" fmla="*/ 1331 w 2857"/>
                  <a:gd name="T63" fmla="*/ 3099 h 3568"/>
                  <a:gd name="T64" fmla="*/ 1587 w 2857"/>
                  <a:gd name="T65" fmla="*/ 2821 h 3568"/>
                  <a:gd name="T66" fmla="*/ 1794 w 2857"/>
                  <a:gd name="T67" fmla="*/ 479 h 3568"/>
                  <a:gd name="T68" fmla="*/ 856 w 2857"/>
                  <a:gd name="T69" fmla="*/ 761 h 3568"/>
                  <a:gd name="T70" fmla="*/ 965 w 2857"/>
                  <a:gd name="T71" fmla="*/ 1020 h 3568"/>
                  <a:gd name="T72" fmla="*/ 1154 w 2857"/>
                  <a:gd name="T73" fmla="*/ 1389 h 3568"/>
                  <a:gd name="T74" fmla="*/ 1277 w 2857"/>
                  <a:gd name="T75" fmla="*/ 1731 h 3568"/>
                  <a:gd name="T76" fmla="*/ 1409 w 2857"/>
                  <a:gd name="T77" fmla="*/ 1791 h 3568"/>
                  <a:gd name="T78" fmla="*/ 1328 w 2857"/>
                  <a:gd name="T79" fmla="*/ 2149 h 3568"/>
                  <a:gd name="T80" fmla="*/ 1043 w 2857"/>
                  <a:gd name="T81" fmla="*/ 2433 h 3568"/>
                  <a:gd name="T82" fmla="*/ 635 w 2857"/>
                  <a:gd name="T83" fmla="*/ 2515 h 3568"/>
                  <a:gd name="T84" fmla="*/ 257 w 2857"/>
                  <a:gd name="T85" fmla="*/ 2358 h 3568"/>
                  <a:gd name="T86" fmla="*/ 32 w 2857"/>
                  <a:gd name="T87" fmla="*/ 2022 h 3568"/>
                  <a:gd name="T88" fmla="*/ 24 w 2857"/>
                  <a:gd name="T89" fmla="*/ 1755 h 3568"/>
                  <a:gd name="T90" fmla="*/ 164 w 2857"/>
                  <a:gd name="T91" fmla="*/ 1628 h 3568"/>
                  <a:gd name="T92" fmla="*/ 319 w 2857"/>
                  <a:gd name="T93" fmla="*/ 1263 h 3568"/>
                  <a:gd name="T94" fmla="*/ 508 w 2857"/>
                  <a:gd name="T95" fmla="*/ 912 h 3568"/>
                  <a:gd name="T96" fmla="*/ 515 w 2857"/>
                  <a:gd name="T97" fmla="*/ 706 h 3568"/>
                  <a:gd name="T98" fmla="*/ 519 w 2857"/>
                  <a:gd name="T99" fmla="*/ 495 h 3568"/>
                  <a:gd name="T100" fmla="*/ 707 w 2857"/>
                  <a:gd name="T101" fmla="*/ 388 h 3568"/>
                  <a:gd name="T102" fmla="*/ 880 w 2857"/>
                  <a:gd name="T103" fmla="*/ 478 h 3568"/>
                  <a:gd name="T104" fmla="*/ 1840 w 2857"/>
                  <a:gd name="T105" fmla="*/ 86 h 3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57" h="3568">
                    <a:moveTo>
                      <a:pt x="1412" y="3263"/>
                    </a:moveTo>
                    <a:lnTo>
                      <a:pt x="1412" y="3404"/>
                    </a:lnTo>
                    <a:lnTo>
                      <a:pt x="2694" y="3404"/>
                    </a:lnTo>
                    <a:lnTo>
                      <a:pt x="2694" y="3263"/>
                    </a:lnTo>
                    <a:lnTo>
                      <a:pt x="1412" y="3263"/>
                    </a:lnTo>
                    <a:close/>
                    <a:moveTo>
                      <a:pt x="1710" y="2973"/>
                    </a:moveTo>
                    <a:lnTo>
                      <a:pt x="1710" y="3099"/>
                    </a:lnTo>
                    <a:lnTo>
                      <a:pt x="2397" y="3099"/>
                    </a:lnTo>
                    <a:lnTo>
                      <a:pt x="2397" y="2973"/>
                    </a:lnTo>
                    <a:lnTo>
                      <a:pt x="1710" y="2973"/>
                    </a:lnTo>
                    <a:close/>
                    <a:moveTo>
                      <a:pt x="169" y="1894"/>
                    </a:moveTo>
                    <a:lnTo>
                      <a:pt x="181" y="1953"/>
                    </a:lnTo>
                    <a:lnTo>
                      <a:pt x="200" y="2010"/>
                    </a:lnTo>
                    <a:lnTo>
                      <a:pt x="225" y="2063"/>
                    </a:lnTo>
                    <a:lnTo>
                      <a:pt x="255" y="2114"/>
                    </a:lnTo>
                    <a:lnTo>
                      <a:pt x="289" y="2160"/>
                    </a:lnTo>
                    <a:lnTo>
                      <a:pt x="329" y="2202"/>
                    </a:lnTo>
                    <a:lnTo>
                      <a:pt x="374" y="2241"/>
                    </a:lnTo>
                    <a:lnTo>
                      <a:pt x="421" y="2274"/>
                    </a:lnTo>
                    <a:lnTo>
                      <a:pt x="473" y="2303"/>
                    </a:lnTo>
                    <a:lnTo>
                      <a:pt x="528" y="2325"/>
                    </a:lnTo>
                    <a:lnTo>
                      <a:pt x="585" y="2341"/>
                    </a:lnTo>
                    <a:lnTo>
                      <a:pt x="645" y="2351"/>
                    </a:lnTo>
                    <a:lnTo>
                      <a:pt x="707" y="2355"/>
                    </a:lnTo>
                    <a:lnTo>
                      <a:pt x="769" y="2351"/>
                    </a:lnTo>
                    <a:lnTo>
                      <a:pt x="828" y="2341"/>
                    </a:lnTo>
                    <a:lnTo>
                      <a:pt x="885" y="2325"/>
                    </a:lnTo>
                    <a:lnTo>
                      <a:pt x="940" y="2303"/>
                    </a:lnTo>
                    <a:lnTo>
                      <a:pt x="991" y="2274"/>
                    </a:lnTo>
                    <a:lnTo>
                      <a:pt x="1039" y="2241"/>
                    </a:lnTo>
                    <a:lnTo>
                      <a:pt x="1083" y="2202"/>
                    </a:lnTo>
                    <a:lnTo>
                      <a:pt x="1123" y="2160"/>
                    </a:lnTo>
                    <a:lnTo>
                      <a:pt x="1157" y="2114"/>
                    </a:lnTo>
                    <a:lnTo>
                      <a:pt x="1187" y="2063"/>
                    </a:lnTo>
                    <a:lnTo>
                      <a:pt x="1212" y="2010"/>
                    </a:lnTo>
                    <a:lnTo>
                      <a:pt x="1231" y="1953"/>
                    </a:lnTo>
                    <a:lnTo>
                      <a:pt x="1243" y="1894"/>
                    </a:lnTo>
                    <a:lnTo>
                      <a:pt x="169" y="1894"/>
                    </a:lnTo>
                    <a:close/>
                    <a:moveTo>
                      <a:pt x="707" y="896"/>
                    </a:moveTo>
                    <a:lnTo>
                      <a:pt x="671" y="956"/>
                    </a:lnTo>
                    <a:lnTo>
                      <a:pt x="636" y="1018"/>
                    </a:lnTo>
                    <a:lnTo>
                      <a:pt x="600" y="1081"/>
                    </a:lnTo>
                    <a:lnTo>
                      <a:pt x="564" y="1146"/>
                    </a:lnTo>
                    <a:lnTo>
                      <a:pt x="529" y="1212"/>
                    </a:lnTo>
                    <a:lnTo>
                      <a:pt x="495" y="1276"/>
                    </a:lnTo>
                    <a:lnTo>
                      <a:pt x="462" y="1341"/>
                    </a:lnTo>
                    <a:lnTo>
                      <a:pt x="431" y="1404"/>
                    </a:lnTo>
                    <a:lnTo>
                      <a:pt x="402" y="1466"/>
                    </a:lnTo>
                    <a:lnTo>
                      <a:pt x="376" y="1526"/>
                    </a:lnTo>
                    <a:lnTo>
                      <a:pt x="353" y="1583"/>
                    </a:lnTo>
                    <a:lnTo>
                      <a:pt x="332" y="1636"/>
                    </a:lnTo>
                    <a:lnTo>
                      <a:pt x="315" y="1686"/>
                    </a:lnTo>
                    <a:lnTo>
                      <a:pt x="303" y="1731"/>
                    </a:lnTo>
                    <a:lnTo>
                      <a:pt x="1110" y="1731"/>
                    </a:lnTo>
                    <a:lnTo>
                      <a:pt x="1098" y="1686"/>
                    </a:lnTo>
                    <a:lnTo>
                      <a:pt x="1082" y="1637"/>
                    </a:lnTo>
                    <a:lnTo>
                      <a:pt x="1062" y="1585"/>
                    </a:lnTo>
                    <a:lnTo>
                      <a:pt x="1038" y="1529"/>
                    </a:lnTo>
                    <a:lnTo>
                      <a:pt x="1013" y="1472"/>
                    </a:lnTo>
                    <a:lnTo>
                      <a:pt x="985" y="1413"/>
                    </a:lnTo>
                    <a:lnTo>
                      <a:pt x="955" y="1352"/>
                    </a:lnTo>
                    <a:lnTo>
                      <a:pt x="925" y="1291"/>
                    </a:lnTo>
                    <a:lnTo>
                      <a:pt x="893" y="1230"/>
                    </a:lnTo>
                    <a:lnTo>
                      <a:pt x="861" y="1169"/>
                    </a:lnTo>
                    <a:lnTo>
                      <a:pt x="828" y="1110"/>
                    </a:lnTo>
                    <a:lnTo>
                      <a:pt x="796" y="1053"/>
                    </a:lnTo>
                    <a:lnTo>
                      <a:pt x="765" y="997"/>
                    </a:lnTo>
                    <a:lnTo>
                      <a:pt x="735" y="945"/>
                    </a:lnTo>
                    <a:lnTo>
                      <a:pt x="707" y="896"/>
                    </a:lnTo>
                    <a:close/>
                    <a:moveTo>
                      <a:pt x="1999" y="614"/>
                    </a:moveTo>
                    <a:lnTo>
                      <a:pt x="1999" y="2809"/>
                    </a:lnTo>
                    <a:lnTo>
                      <a:pt x="2107" y="2809"/>
                    </a:lnTo>
                    <a:lnTo>
                      <a:pt x="2107" y="614"/>
                    </a:lnTo>
                    <a:lnTo>
                      <a:pt x="2081" y="618"/>
                    </a:lnTo>
                    <a:lnTo>
                      <a:pt x="2053" y="619"/>
                    </a:lnTo>
                    <a:lnTo>
                      <a:pt x="2025" y="618"/>
                    </a:lnTo>
                    <a:lnTo>
                      <a:pt x="1999" y="614"/>
                    </a:lnTo>
                    <a:close/>
                    <a:moveTo>
                      <a:pt x="707" y="551"/>
                    </a:moveTo>
                    <a:lnTo>
                      <a:pt x="689" y="555"/>
                    </a:lnTo>
                    <a:lnTo>
                      <a:pt x="676" y="562"/>
                    </a:lnTo>
                    <a:lnTo>
                      <a:pt x="663" y="573"/>
                    </a:lnTo>
                    <a:lnTo>
                      <a:pt x="656" y="588"/>
                    </a:lnTo>
                    <a:lnTo>
                      <a:pt x="653" y="605"/>
                    </a:lnTo>
                    <a:lnTo>
                      <a:pt x="656" y="622"/>
                    </a:lnTo>
                    <a:lnTo>
                      <a:pt x="663" y="636"/>
                    </a:lnTo>
                    <a:lnTo>
                      <a:pt x="676" y="648"/>
                    </a:lnTo>
                    <a:lnTo>
                      <a:pt x="689" y="655"/>
                    </a:lnTo>
                    <a:lnTo>
                      <a:pt x="707" y="658"/>
                    </a:lnTo>
                    <a:lnTo>
                      <a:pt x="723" y="655"/>
                    </a:lnTo>
                    <a:lnTo>
                      <a:pt x="738" y="648"/>
                    </a:lnTo>
                    <a:lnTo>
                      <a:pt x="749" y="636"/>
                    </a:lnTo>
                    <a:lnTo>
                      <a:pt x="756" y="622"/>
                    </a:lnTo>
                    <a:lnTo>
                      <a:pt x="759" y="605"/>
                    </a:lnTo>
                    <a:lnTo>
                      <a:pt x="756" y="588"/>
                    </a:lnTo>
                    <a:lnTo>
                      <a:pt x="749" y="573"/>
                    </a:lnTo>
                    <a:lnTo>
                      <a:pt x="738" y="562"/>
                    </a:lnTo>
                    <a:lnTo>
                      <a:pt x="723" y="555"/>
                    </a:lnTo>
                    <a:lnTo>
                      <a:pt x="707" y="551"/>
                    </a:lnTo>
                    <a:close/>
                    <a:moveTo>
                      <a:pt x="2053" y="164"/>
                    </a:moveTo>
                    <a:lnTo>
                      <a:pt x="2019" y="167"/>
                    </a:lnTo>
                    <a:lnTo>
                      <a:pt x="1989" y="179"/>
                    </a:lnTo>
                    <a:lnTo>
                      <a:pt x="1962" y="196"/>
                    </a:lnTo>
                    <a:lnTo>
                      <a:pt x="1938" y="218"/>
                    </a:lnTo>
                    <a:lnTo>
                      <a:pt x="1921" y="246"/>
                    </a:lnTo>
                    <a:lnTo>
                      <a:pt x="1911" y="277"/>
                    </a:lnTo>
                    <a:lnTo>
                      <a:pt x="1906" y="310"/>
                    </a:lnTo>
                    <a:lnTo>
                      <a:pt x="1911" y="344"/>
                    </a:lnTo>
                    <a:lnTo>
                      <a:pt x="1921" y="375"/>
                    </a:lnTo>
                    <a:lnTo>
                      <a:pt x="1938" y="401"/>
                    </a:lnTo>
                    <a:lnTo>
                      <a:pt x="1962" y="424"/>
                    </a:lnTo>
                    <a:lnTo>
                      <a:pt x="1989" y="442"/>
                    </a:lnTo>
                    <a:lnTo>
                      <a:pt x="2019" y="453"/>
                    </a:lnTo>
                    <a:lnTo>
                      <a:pt x="2053" y="457"/>
                    </a:lnTo>
                    <a:lnTo>
                      <a:pt x="2086" y="453"/>
                    </a:lnTo>
                    <a:lnTo>
                      <a:pt x="2117" y="442"/>
                    </a:lnTo>
                    <a:lnTo>
                      <a:pt x="2145" y="424"/>
                    </a:lnTo>
                    <a:lnTo>
                      <a:pt x="2167" y="401"/>
                    </a:lnTo>
                    <a:lnTo>
                      <a:pt x="2184" y="375"/>
                    </a:lnTo>
                    <a:lnTo>
                      <a:pt x="2196" y="344"/>
                    </a:lnTo>
                    <a:lnTo>
                      <a:pt x="2199" y="310"/>
                    </a:lnTo>
                    <a:lnTo>
                      <a:pt x="2196" y="277"/>
                    </a:lnTo>
                    <a:lnTo>
                      <a:pt x="2184" y="246"/>
                    </a:lnTo>
                    <a:lnTo>
                      <a:pt x="2167" y="218"/>
                    </a:lnTo>
                    <a:lnTo>
                      <a:pt x="2145" y="196"/>
                    </a:lnTo>
                    <a:lnTo>
                      <a:pt x="2117" y="179"/>
                    </a:lnTo>
                    <a:lnTo>
                      <a:pt x="2086" y="167"/>
                    </a:lnTo>
                    <a:lnTo>
                      <a:pt x="2053" y="164"/>
                    </a:lnTo>
                    <a:close/>
                    <a:moveTo>
                      <a:pt x="2053" y="0"/>
                    </a:moveTo>
                    <a:lnTo>
                      <a:pt x="2097" y="4"/>
                    </a:lnTo>
                    <a:lnTo>
                      <a:pt x="2138" y="12"/>
                    </a:lnTo>
                    <a:lnTo>
                      <a:pt x="2178" y="27"/>
                    </a:lnTo>
                    <a:lnTo>
                      <a:pt x="2215" y="46"/>
                    </a:lnTo>
                    <a:lnTo>
                      <a:pt x="2249" y="71"/>
                    </a:lnTo>
                    <a:lnTo>
                      <a:pt x="2280" y="99"/>
                    </a:lnTo>
                    <a:lnTo>
                      <a:pt x="2306" y="130"/>
                    </a:lnTo>
                    <a:lnTo>
                      <a:pt x="2327" y="166"/>
                    </a:lnTo>
                    <a:lnTo>
                      <a:pt x="2674" y="92"/>
                    </a:lnTo>
                    <a:lnTo>
                      <a:pt x="2695" y="91"/>
                    </a:lnTo>
                    <a:lnTo>
                      <a:pt x="2716" y="94"/>
                    </a:lnTo>
                    <a:lnTo>
                      <a:pt x="2734" y="103"/>
                    </a:lnTo>
                    <a:lnTo>
                      <a:pt x="2751" y="117"/>
                    </a:lnTo>
                    <a:lnTo>
                      <a:pt x="2763" y="134"/>
                    </a:lnTo>
                    <a:lnTo>
                      <a:pt x="2770" y="154"/>
                    </a:lnTo>
                    <a:lnTo>
                      <a:pt x="2772" y="176"/>
                    </a:lnTo>
                    <a:lnTo>
                      <a:pt x="2768" y="197"/>
                    </a:lnTo>
                    <a:lnTo>
                      <a:pt x="2759" y="216"/>
                    </a:lnTo>
                    <a:lnTo>
                      <a:pt x="2746" y="232"/>
                    </a:lnTo>
                    <a:lnTo>
                      <a:pt x="2728" y="244"/>
                    </a:lnTo>
                    <a:lnTo>
                      <a:pt x="2708" y="251"/>
                    </a:lnTo>
                    <a:lnTo>
                      <a:pt x="2363" y="325"/>
                    </a:lnTo>
                    <a:lnTo>
                      <a:pt x="2357" y="372"/>
                    </a:lnTo>
                    <a:lnTo>
                      <a:pt x="2345" y="417"/>
                    </a:lnTo>
                    <a:lnTo>
                      <a:pt x="2325" y="458"/>
                    </a:lnTo>
                    <a:lnTo>
                      <a:pt x="2301" y="496"/>
                    </a:lnTo>
                    <a:lnTo>
                      <a:pt x="2271" y="530"/>
                    </a:lnTo>
                    <a:lnTo>
                      <a:pt x="2271" y="2809"/>
                    </a:lnTo>
                    <a:lnTo>
                      <a:pt x="2479" y="2809"/>
                    </a:lnTo>
                    <a:lnTo>
                      <a:pt x="2500" y="2813"/>
                    </a:lnTo>
                    <a:lnTo>
                      <a:pt x="2520" y="2821"/>
                    </a:lnTo>
                    <a:lnTo>
                      <a:pt x="2536" y="2834"/>
                    </a:lnTo>
                    <a:lnTo>
                      <a:pt x="2548" y="2850"/>
                    </a:lnTo>
                    <a:lnTo>
                      <a:pt x="2557" y="2870"/>
                    </a:lnTo>
                    <a:lnTo>
                      <a:pt x="2559" y="2891"/>
                    </a:lnTo>
                    <a:lnTo>
                      <a:pt x="2559" y="3099"/>
                    </a:lnTo>
                    <a:lnTo>
                      <a:pt x="2775" y="3099"/>
                    </a:lnTo>
                    <a:lnTo>
                      <a:pt x="2798" y="3101"/>
                    </a:lnTo>
                    <a:lnTo>
                      <a:pt x="2816" y="3110"/>
                    </a:lnTo>
                    <a:lnTo>
                      <a:pt x="2834" y="3122"/>
                    </a:lnTo>
                    <a:lnTo>
                      <a:pt x="2846" y="3140"/>
                    </a:lnTo>
                    <a:lnTo>
                      <a:pt x="2855" y="3158"/>
                    </a:lnTo>
                    <a:lnTo>
                      <a:pt x="2857" y="3181"/>
                    </a:lnTo>
                    <a:lnTo>
                      <a:pt x="2857" y="3486"/>
                    </a:lnTo>
                    <a:lnTo>
                      <a:pt x="2855" y="3508"/>
                    </a:lnTo>
                    <a:lnTo>
                      <a:pt x="2846" y="3527"/>
                    </a:lnTo>
                    <a:lnTo>
                      <a:pt x="2834" y="3544"/>
                    </a:lnTo>
                    <a:lnTo>
                      <a:pt x="2816" y="3557"/>
                    </a:lnTo>
                    <a:lnTo>
                      <a:pt x="2798" y="3566"/>
                    </a:lnTo>
                    <a:lnTo>
                      <a:pt x="2775" y="3568"/>
                    </a:lnTo>
                    <a:lnTo>
                      <a:pt x="1331" y="3568"/>
                    </a:lnTo>
                    <a:lnTo>
                      <a:pt x="1309" y="3566"/>
                    </a:lnTo>
                    <a:lnTo>
                      <a:pt x="1290" y="3557"/>
                    </a:lnTo>
                    <a:lnTo>
                      <a:pt x="1273" y="3544"/>
                    </a:lnTo>
                    <a:lnTo>
                      <a:pt x="1260" y="3527"/>
                    </a:lnTo>
                    <a:lnTo>
                      <a:pt x="1252" y="3508"/>
                    </a:lnTo>
                    <a:lnTo>
                      <a:pt x="1249" y="3486"/>
                    </a:lnTo>
                    <a:lnTo>
                      <a:pt x="1249" y="3181"/>
                    </a:lnTo>
                    <a:lnTo>
                      <a:pt x="1252" y="3158"/>
                    </a:lnTo>
                    <a:lnTo>
                      <a:pt x="1260" y="3140"/>
                    </a:lnTo>
                    <a:lnTo>
                      <a:pt x="1273" y="3122"/>
                    </a:lnTo>
                    <a:lnTo>
                      <a:pt x="1290" y="3110"/>
                    </a:lnTo>
                    <a:lnTo>
                      <a:pt x="1309" y="3101"/>
                    </a:lnTo>
                    <a:lnTo>
                      <a:pt x="1331" y="3099"/>
                    </a:lnTo>
                    <a:lnTo>
                      <a:pt x="1547" y="3099"/>
                    </a:lnTo>
                    <a:lnTo>
                      <a:pt x="1547" y="2891"/>
                    </a:lnTo>
                    <a:lnTo>
                      <a:pt x="1550" y="2870"/>
                    </a:lnTo>
                    <a:lnTo>
                      <a:pt x="1557" y="2850"/>
                    </a:lnTo>
                    <a:lnTo>
                      <a:pt x="1571" y="2834"/>
                    </a:lnTo>
                    <a:lnTo>
                      <a:pt x="1587" y="2821"/>
                    </a:lnTo>
                    <a:lnTo>
                      <a:pt x="1607" y="2813"/>
                    </a:lnTo>
                    <a:lnTo>
                      <a:pt x="1628" y="2809"/>
                    </a:lnTo>
                    <a:lnTo>
                      <a:pt x="1835" y="2809"/>
                    </a:lnTo>
                    <a:lnTo>
                      <a:pt x="1835" y="530"/>
                    </a:lnTo>
                    <a:lnTo>
                      <a:pt x="1814" y="506"/>
                    </a:lnTo>
                    <a:lnTo>
                      <a:pt x="1794" y="479"/>
                    </a:lnTo>
                    <a:lnTo>
                      <a:pt x="1778" y="452"/>
                    </a:lnTo>
                    <a:lnTo>
                      <a:pt x="920" y="636"/>
                    </a:lnTo>
                    <a:lnTo>
                      <a:pt x="911" y="672"/>
                    </a:lnTo>
                    <a:lnTo>
                      <a:pt x="898" y="704"/>
                    </a:lnTo>
                    <a:lnTo>
                      <a:pt x="879" y="735"/>
                    </a:lnTo>
                    <a:lnTo>
                      <a:pt x="856" y="761"/>
                    </a:lnTo>
                    <a:lnTo>
                      <a:pt x="828" y="783"/>
                    </a:lnTo>
                    <a:lnTo>
                      <a:pt x="852" y="822"/>
                    </a:lnTo>
                    <a:lnTo>
                      <a:pt x="877" y="865"/>
                    </a:lnTo>
                    <a:lnTo>
                      <a:pt x="905" y="912"/>
                    </a:lnTo>
                    <a:lnTo>
                      <a:pt x="934" y="965"/>
                    </a:lnTo>
                    <a:lnTo>
                      <a:pt x="965" y="1020"/>
                    </a:lnTo>
                    <a:lnTo>
                      <a:pt x="997" y="1078"/>
                    </a:lnTo>
                    <a:lnTo>
                      <a:pt x="1029" y="1138"/>
                    </a:lnTo>
                    <a:lnTo>
                      <a:pt x="1062" y="1200"/>
                    </a:lnTo>
                    <a:lnTo>
                      <a:pt x="1094" y="1263"/>
                    </a:lnTo>
                    <a:lnTo>
                      <a:pt x="1124" y="1326"/>
                    </a:lnTo>
                    <a:lnTo>
                      <a:pt x="1154" y="1389"/>
                    </a:lnTo>
                    <a:lnTo>
                      <a:pt x="1181" y="1451"/>
                    </a:lnTo>
                    <a:lnTo>
                      <a:pt x="1207" y="1512"/>
                    </a:lnTo>
                    <a:lnTo>
                      <a:pt x="1229" y="1572"/>
                    </a:lnTo>
                    <a:lnTo>
                      <a:pt x="1249" y="1628"/>
                    </a:lnTo>
                    <a:lnTo>
                      <a:pt x="1264" y="1681"/>
                    </a:lnTo>
                    <a:lnTo>
                      <a:pt x="1277" y="1731"/>
                    </a:lnTo>
                    <a:lnTo>
                      <a:pt x="1331" y="1731"/>
                    </a:lnTo>
                    <a:lnTo>
                      <a:pt x="1352" y="1734"/>
                    </a:lnTo>
                    <a:lnTo>
                      <a:pt x="1372" y="1742"/>
                    </a:lnTo>
                    <a:lnTo>
                      <a:pt x="1388" y="1755"/>
                    </a:lnTo>
                    <a:lnTo>
                      <a:pt x="1401" y="1772"/>
                    </a:lnTo>
                    <a:lnTo>
                      <a:pt x="1409" y="1791"/>
                    </a:lnTo>
                    <a:lnTo>
                      <a:pt x="1412" y="1812"/>
                    </a:lnTo>
                    <a:lnTo>
                      <a:pt x="1409" y="1885"/>
                    </a:lnTo>
                    <a:lnTo>
                      <a:pt x="1398" y="1954"/>
                    </a:lnTo>
                    <a:lnTo>
                      <a:pt x="1381" y="2022"/>
                    </a:lnTo>
                    <a:lnTo>
                      <a:pt x="1357" y="2087"/>
                    </a:lnTo>
                    <a:lnTo>
                      <a:pt x="1328" y="2149"/>
                    </a:lnTo>
                    <a:lnTo>
                      <a:pt x="1291" y="2207"/>
                    </a:lnTo>
                    <a:lnTo>
                      <a:pt x="1251" y="2262"/>
                    </a:lnTo>
                    <a:lnTo>
                      <a:pt x="1206" y="2312"/>
                    </a:lnTo>
                    <a:lnTo>
                      <a:pt x="1155" y="2358"/>
                    </a:lnTo>
                    <a:lnTo>
                      <a:pt x="1100" y="2397"/>
                    </a:lnTo>
                    <a:lnTo>
                      <a:pt x="1043" y="2433"/>
                    </a:lnTo>
                    <a:lnTo>
                      <a:pt x="981" y="2463"/>
                    </a:lnTo>
                    <a:lnTo>
                      <a:pt x="916" y="2487"/>
                    </a:lnTo>
                    <a:lnTo>
                      <a:pt x="848" y="2504"/>
                    </a:lnTo>
                    <a:lnTo>
                      <a:pt x="779" y="2515"/>
                    </a:lnTo>
                    <a:lnTo>
                      <a:pt x="707" y="2519"/>
                    </a:lnTo>
                    <a:lnTo>
                      <a:pt x="635" y="2515"/>
                    </a:lnTo>
                    <a:lnTo>
                      <a:pt x="564" y="2504"/>
                    </a:lnTo>
                    <a:lnTo>
                      <a:pt x="497" y="2487"/>
                    </a:lnTo>
                    <a:lnTo>
                      <a:pt x="432" y="2463"/>
                    </a:lnTo>
                    <a:lnTo>
                      <a:pt x="370" y="2433"/>
                    </a:lnTo>
                    <a:lnTo>
                      <a:pt x="312" y="2397"/>
                    </a:lnTo>
                    <a:lnTo>
                      <a:pt x="257" y="2358"/>
                    </a:lnTo>
                    <a:lnTo>
                      <a:pt x="207" y="2312"/>
                    </a:lnTo>
                    <a:lnTo>
                      <a:pt x="161" y="2262"/>
                    </a:lnTo>
                    <a:lnTo>
                      <a:pt x="120" y="2207"/>
                    </a:lnTo>
                    <a:lnTo>
                      <a:pt x="86" y="2149"/>
                    </a:lnTo>
                    <a:lnTo>
                      <a:pt x="56" y="2087"/>
                    </a:lnTo>
                    <a:lnTo>
                      <a:pt x="32" y="2022"/>
                    </a:lnTo>
                    <a:lnTo>
                      <a:pt x="15" y="1954"/>
                    </a:lnTo>
                    <a:lnTo>
                      <a:pt x="4" y="1885"/>
                    </a:lnTo>
                    <a:lnTo>
                      <a:pt x="0" y="1812"/>
                    </a:lnTo>
                    <a:lnTo>
                      <a:pt x="2" y="1791"/>
                    </a:lnTo>
                    <a:lnTo>
                      <a:pt x="11" y="1772"/>
                    </a:lnTo>
                    <a:lnTo>
                      <a:pt x="24" y="1755"/>
                    </a:lnTo>
                    <a:lnTo>
                      <a:pt x="41" y="1742"/>
                    </a:lnTo>
                    <a:lnTo>
                      <a:pt x="60" y="1734"/>
                    </a:lnTo>
                    <a:lnTo>
                      <a:pt x="82" y="1731"/>
                    </a:lnTo>
                    <a:lnTo>
                      <a:pt x="137" y="1731"/>
                    </a:lnTo>
                    <a:lnTo>
                      <a:pt x="148" y="1681"/>
                    </a:lnTo>
                    <a:lnTo>
                      <a:pt x="164" y="1628"/>
                    </a:lnTo>
                    <a:lnTo>
                      <a:pt x="183" y="1572"/>
                    </a:lnTo>
                    <a:lnTo>
                      <a:pt x="206" y="1512"/>
                    </a:lnTo>
                    <a:lnTo>
                      <a:pt x="231" y="1451"/>
                    </a:lnTo>
                    <a:lnTo>
                      <a:pt x="258" y="1389"/>
                    </a:lnTo>
                    <a:lnTo>
                      <a:pt x="288" y="1326"/>
                    </a:lnTo>
                    <a:lnTo>
                      <a:pt x="319" y="1263"/>
                    </a:lnTo>
                    <a:lnTo>
                      <a:pt x="350" y="1200"/>
                    </a:lnTo>
                    <a:lnTo>
                      <a:pt x="382" y="1138"/>
                    </a:lnTo>
                    <a:lnTo>
                      <a:pt x="415" y="1078"/>
                    </a:lnTo>
                    <a:lnTo>
                      <a:pt x="447" y="1020"/>
                    </a:lnTo>
                    <a:lnTo>
                      <a:pt x="478" y="965"/>
                    </a:lnTo>
                    <a:lnTo>
                      <a:pt x="508" y="912"/>
                    </a:lnTo>
                    <a:lnTo>
                      <a:pt x="535" y="865"/>
                    </a:lnTo>
                    <a:lnTo>
                      <a:pt x="561" y="822"/>
                    </a:lnTo>
                    <a:lnTo>
                      <a:pt x="584" y="783"/>
                    </a:lnTo>
                    <a:lnTo>
                      <a:pt x="558" y="761"/>
                    </a:lnTo>
                    <a:lnTo>
                      <a:pt x="534" y="736"/>
                    </a:lnTo>
                    <a:lnTo>
                      <a:pt x="515" y="706"/>
                    </a:lnTo>
                    <a:lnTo>
                      <a:pt x="502" y="675"/>
                    </a:lnTo>
                    <a:lnTo>
                      <a:pt x="493" y="641"/>
                    </a:lnTo>
                    <a:lnTo>
                      <a:pt x="491" y="605"/>
                    </a:lnTo>
                    <a:lnTo>
                      <a:pt x="493" y="566"/>
                    </a:lnTo>
                    <a:lnTo>
                      <a:pt x="503" y="529"/>
                    </a:lnTo>
                    <a:lnTo>
                      <a:pt x="519" y="495"/>
                    </a:lnTo>
                    <a:lnTo>
                      <a:pt x="541" y="465"/>
                    </a:lnTo>
                    <a:lnTo>
                      <a:pt x="568" y="439"/>
                    </a:lnTo>
                    <a:lnTo>
                      <a:pt x="597" y="418"/>
                    </a:lnTo>
                    <a:lnTo>
                      <a:pt x="631" y="402"/>
                    </a:lnTo>
                    <a:lnTo>
                      <a:pt x="667" y="392"/>
                    </a:lnTo>
                    <a:lnTo>
                      <a:pt x="707" y="388"/>
                    </a:lnTo>
                    <a:lnTo>
                      <a:pt x="741" y="391"/>
                    </a:lnTo>
                    <a:lnTo>
                      <a:pt x="775" y="400"/>
                    </a:lnTo>
                    <a:lnTo>
                      <a:pt x="806" y="413"/>
                    </a:lnTo>
                    <a:lnTo>
                      <a:pt x="835" y="431"/>
                    </a:lnTo>
                    <a:lnTo>
                      <a:pt x="859" y="452"/>
                    </a:lnTo>
                    <a:lnTo>
                      <a:pt x="880" y="478"/>
                    </a:lnTo>
                    <a:lnTo>
                      <a:pt x="1744" y="292"/>
                    </a:lnTo>
                    <a:lnTo>
                      <a:pt x="1751" y="244"/>
                    </a:lnTo>
                    <a:lnTo>
                      <a:pt x="1765" y="199"/>
                    </a:lnTo>
                    <a:lnTo>
                      <a:pt x="1784" y="158"/>
                    </a:lnTo>
                    <a:lnTo>
                      <a:pt x="1809" y="119"/>
                    </a:lnTo>
                    <a:lnTo>
                      <a:pt x="1840" y="86"/>
                    </a:lnTo>
                    <a:lnTo>
                      <a:pt x="1876" y="56"/>
                    </a:lnTo>
                    <a:lnTo>
                      <a:pt x="1916" y="32"/>
                    </a:lnTo>
                    <a:lnTo>
                      <a:pt x="1958" y="15"/>
                    </a:lnTo>
                    <a:lnTo>
                      <a:pt x="2004" y="4"/>
                    </a:lnTo>
                    <a:lnTo>
                      <a:pt x="205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437">
                <a:extLst>
                  <a:ext uri="{FF2B5EF4-FFF2-40B4-BE49-F238E27FC236}">
                    <a16:creationId xmlns:a16="http://schemas.microsoft.com/office/drawing/2014/main" id="{ABE942DA-9AC6-4DE3-B242-EB814B780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9" y="791"/>
                <a:ext cx="223" cy="176"/>
              </a:xfrm>
              <a:custGeom>
                <a:avLst/>
                <a:gdLst>
                  <a:gd name="T0" fmla="*/ 146 w 223"/>
                  <a:gd name="T1" fmla="*/ 0 h 176"/>
                  <a:gd name="T2" fmla="*/ 166 w 223"/>
                  <a:gd name="T3" fmla="*/ 4 h 176"/>
                  <a:gd name="T4" fmla="*/ 186 w 223"/>
                  <a:gd name="T5" fmla="*/ 14 h 176"/>
                  <a:gd name="T6" fmla="*/ 201 w 223"/>
                  <a:gd name="T7" fmla="*/ 26 h 176"/>
                  <a:gd name="T8" fmla="*/ 213 w 223"/>
                  <a:gd name="T9" fmla="*/ 44 h 176"/>
                  <a:gd name="T10" fmla="*/ 221 w 223"/>
                  <a:gd name="T11" fmla="*/ 65 h 176"/>
                  <a:gd name="T12" fmla="*/ 223 w 223"/>
                  <a:gd name="T13" fmla="*/ 87 h 176"/>
                  <a:gd name="T14" fmla="*/ 218 w 223"/>
                  <a:gd name="T15" fmla="*/ 107 h 176"/>
                  <a:gd name="T16" fmla="*/ 210 w 223"/>
                  <a:gd name="T17" fmla="*/ 126 h 176"/>
                  <a:gd name="T18" fmla="*/ 196 w 223"/>
                  <a:gd name="T19" fmla="*/ 142 h 176"/>
                  <a:gd name="T20" fmla="*/ 178 w 223"/>
                  <a:gd name="T21" fmla="*/ 154 h 176"/>
                  <a:gd name="T22" fmla="*/ 159 w 223"/>
                  <a:gd name="T23" fmla="*/ 162 h 176"/>
                  <a:gd name="T24" fmla="*/ 99 w 223"/>
                  <a:gd name="T25" fmla="*/ 174 h 176"/>
                  <a:gd name="T26" fmla="*/ 90 w 223"/>
                  <a:gd name="T27" fmla="*/ 176 h 176"/>
                  <a:gd name="T28" fmla="*/ 82 w 223"/>
                  <a:gd name="T29" fmla="*/ 176 h 176"/>
                  <a:gd name="T30" fmla="*/ 59 w 223"/>
                  <a:gd name="T31" fmla="*/ 173 h 176"/>
                  <a:gd name="T32" fmla="*/ 39 w 223"/>
                  <a:gd name="T33" fmla="*/ 164 h 176"/>
                  <a:gd name="T34" fmla="*/ 22 w 223"/>
                  <a:gd name="T35" fmla="*/ 152 h 176"/>
                  <a:gd name="T36" fmla="*/ 10 w 223"/>
                  <a:gd name="T37" fmla="*/ 133 h 176"/>
                  <a:gd name="T38" fmla="*/ 2 w 223"/>
                  <a:gd name="T39" fmla="*/ 112 h 176"/>
                  <a:gd name="T40" fmla="*/ 0 w 223"/>
                  <a:gd name="T41" fmla="*/ 90 h 176"/>
                  <a:gd name="T42" fmla="*/ 5 w 223"/>
                  <a:gd name="T43" fmla="*/ 70 h 176"/>
                  <a:gd name="T44" fmla="*/ 13 w 223"/>
                  <a:gd name="T45" fmla="*/ 50 h 176"/>
                  <a:gd name="T46" fmla="*/ 27 w 223"/>
                  <a:gd name="T47" fmla="*/ 35 h 176"/>
                  <a:gd name="T48" fmla="*/ 44 w 223"/>
                  <a:gd name="T49" fmla="*/ 23 h 176"/>
                  <a:gd name="T50" fmla="*/ 64 w 223"/>
                  <a:gd name="T51" fmla="*/ 15 h 176"/>
                  <a:gd name="T52" fmla="*/ 124 w 223"/>
                  <a:gd name="T53" fmla="*/ 3 h 176"/>
                  <a:gd name="T54" fmla="*/ 146 w 223"/>
                  <a:gd name="T55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3" h="176">
                    <a:moveTo>
                      <a:pt x="146" y="0"/>
                    </a:moveTo>
                    <a:lnTo>
                      <a:pt x="166" y="4"/>
                    </a:lnTo>
                    <a:lnTo>
                      <a:pt x="186" y="14"/>
                    </a:lnTo>
                    <a:lnTo>
                      <a:pt x="201" y="26"/>
                    </a:lnTo>
                    <a:lnTo>
                      <a:pt x="213" y="44"/>
                    </a:lnTo>
                    <a:lnTo>
                      <a:pt x="221" y="65"/>
                    </a:lnTo>
                    <a:lnTo>
                      <a:pt x="223" y="87"/>
                    </a:lnTo>
                    <a:lnTo>
                      <a:pt x="218" y="107"/>
                    </a:lnTo>
                    <a:lnTo>
                      <a:pt x="210" y="126"/>
                    </a:lnTo>
                    <a:lnTo>
                      <a:pt x="196" y="142"/>
                    </a:lnTo>
                    <a:lnTo>
                      <a:pt x="178" y="154"/>
                    </a:lnTo>
                    <a:lnTo>
                      <a:pt x="159" y="162"/>
                    </a:lnTo>
                    <a:lnTo>
                      <a:pt x="99" y="174"/>
                    </a:lnTo>
                    <a:lnTo>
                      <a:pt x="90" y="176"/>
                    </a:lnTo>
                    <a:lnTo>
                      <a:pt x="82" y="176"/>
                    </a:lnTo>
                    <a:lnTo>
                      <a:pt x="59" y="173"/>
                    </a:lnTo>
                    <a:lnTo>
                      <a:pt x="39" y="164"/>
                    </a:lnTo>
                    <a:lnTo>
                      <a:pt x="22" y="152"/>
                    </a:lnTo>
                    <a:lnTo>
                      <a:pt x="10" y="133"/>
                    </a:lnTo>
                    <a:lnTo>
                      <a:pt x="2" y="112"/>
                    </a:lnTo>
                    <a:lnTo>
                      <a:pt x="0" y="90"/>
                    </a:lnTo>
                    <a:lnTo>
                      <a:pt x="5" y="70"/>
                    </a:lnTo>
                    <a:lnTo>
                      <a:pt x="13" y="50"/>
                    </a:lnTo>
                    <a:lnTo>
                      <a:pt x="27" y="35"/>
                    </a:lnTo>
                    <a:lnTo>
                      <a:pt x="44" y="23"/>
                    </a:lnTo>
                    <a:lnTo>
                      <a:pt x="64" y="15"/>
                    </a:lnTo>
                    <a:lnTo>
                      <a:pt x="124" y="3"/>
                    </a:lnTo>
                    <a:lnTo>
                      <a:pt x="1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7" name="назад">
            <a:hlinkClick r:id="rId6" action="ppaction://hlinksldjump"/>
            <a:extLst>
              <a:ext uri="{FF2B5EF4-FFF2-40B4-BE49-F238E27FC236}">
                <a16:creationId xmlns:a16="http://schemas.microsoft.com/office/drawing/2014/main" id="{634D4809-8AA9-4D72-A044-4183E489A657}"/>
              </a:ext>
            </a:extLst>
          </p:cNvPr>
          <p:cNvSpPr/>
          <p:nvPr/>
        </p:nvSpPr>
        <p:spPr>
          <a:xfrm>
            <a:off x="9135139" y="1392333"/>
            <a:ext cx="2662847" cy="421326"/>
          </a:xfrm>
          <a:prstGeom prst="roundRect">
            <a:avLst>
              <a:gd name="adj" fmla="val 26121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Вернуться назад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8D2B34D-FE4F-420B-A41B-5C5B40A29F5C}"/>
              </a:ext>
            </a:extLst>
          </p:cNvPr>
          <p:cNvGrpSpPr/>
          <p:nvPr/>
        </p:nvGrpSpPr>
        <p:grpSpPr>
          <a:xfrm>
            <a:off x="4925756" y="2560581"/>
            <a:ext cx="4181454" cy="1577141"/>
            <a:chOff x="4821736" y="4915075"/>
            <a:chExt cx="4181454" cy="1577141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7EB370E6-5A58-4740-8E3E-594FB2D4162A}"/>
                </a:ext>
              </a:extLst>
            </p:cNvPr>
            <p:cNvGrpSpPr/>
            <p:nvPr/>
          </p:nvGrpSpPr>
          <p:grpSpPr>
            <a:xfrm>
              <a:off x="4821736" y="4915075"/>
              <a:ext cx="4155970" cy="1577141"/>
              <a:chOff x="7491000" y="3803085"/>
              <a:chExt cx="1845000" cy="2055914"/>
            </a:xfrm>
          </p:grpSpPr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id="{3108D6F7-FDCF-4C81-8DE9-2F8E76D9A7C4}"/>
                  </a:ext>
                </a:extLst>
              </p:cNvPr>
              <p:cNvSpPr/>
              <p:nvPr/>
            </p:nvSpPr>
            <p:spPr>
              <a:xfrm>
                <a:off x="7491000" y="4063765"/>
                <a:ext cx="1845000" cy="1795234"/>
              </a:xfrm>
              <a:custGeom>
                <a:avLst/>
                <a:gdLst>
                  <a:gd name="connsiteX0" fmla="*/ 0 w 1845000"/>
                  <a:gd name="connsiteY0" fmla="*/ 0 h 1710000"/>
                  <a:gd name="connsiteX1" fmla="*/ 1845000 w 1845000"/>
                  <a:gd name="connsiteY1" fmla="*/ 0 h 1710000"/>
                  <a:gd name="connsiteX2" fmla="*/ 1845000 w 1845000"/>
                  <a:gd name="connsiteY2" fmla="*/ 1440000 h 1710000"/>
                  <a:gd name="connsiteX3" fmla="*/ 922500 w 1845000"/>
                  <a:gd name="connsiteY3" fmla="*/ 1710000 h 1710000"/>
                  <a:gd name="connsiteX4" fmla="*/ 0 w 1845000"/>
                  <a:gd name="connsiteY4" fmla="*/ 1440000 h 17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5000" h="1710000">
                    <a:moveTo>
                      <a:pt x="0" y="0"/>
                    </a:moveTo>
                    <a:lnTo>
                      <a:pt x="1845000" y="0"/>
                    </a:lnTo>
                    <a:lnTo>
                      <a:pt x="1845000" y="1440000"/>
                    </a:lnTo>
                    <a:cubicBezTo>
                      <a:pt x="1845000" y="1589117"/>
                      <a:pt x="1431983" y="1710000"/>
                      <a:pt x="922500" y="1710000"/>
                    </a:cubicBezTo>
                    <a:cubicBezTo>
                      <a:pt x="413017" y="1710000"/>
                      <a:pt x="0" y="1589117"/>
                      <a:pt x="0" y="1440000"/>
                    </a:cubicBezTo>
                    <a:close/>
                  </a:path>
                </a:pathLst>
              </a:custGeom>
              <a:gradFill flip="none" rotWithShape="1">
                <a:gsLst>
                  <a:gs pos="22000">
                    <a:srgbClr val="F07F09"/>
                  </a:gs>
                  <a:gs pos="92000">
                    <a:srgbClr val="F07F09">
                      <a:lumMod val="60000"/>
                      <a:lumOff val="40000"/>
                    </a:srgbClr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9F293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Овал 53">
                <a:extLst>
                  <a:ext uri="{FF2B5EF4-FFF2-40B4-BE49-F238E27FC236}">
                    <a16:creationId xmlns:a16="http://schemas.microsoft.com/office/drawing/2014/main" id="{FE7352D4-D163-495F-A011-45240CBF65BC}"/>
                  </a:ext>
                </a:extLst>
              </p:cNvPr>
              <p:cNvSpPr/>
              <p:nvPr/>
            </p:nvSpPr>
            <p:spPr>
              <a:xfrm>
                <a:off x="7491000" y="3803085"/>
                <a:ext cx="1845000" cy="540000"/>
              </a:xfrm>
              <a:prstGeom prst="ellipse">
                <a:avLst/>
              </a:prstGeom>
              <a:solidFill>
                <a:srgbClr val="F07F09">
                  <a:lumMod val="75000"/>
                </a:srgbClr>
              </a:solidFill>
              <a:ln w="12700" cap="flat" cmpd="sng" algn="ctr">
                <a:gradFill>
                  <a:gsLst>
                    <a:gs pos="39000">
                      <a:sysClr val="window" lastClr="FFFFFF">
                        <a:lumMod val="95000"/>
                        <a:alpha val="0"/>
                      </a:sysClr>
                    </a:gs>
                    <a:gs pos="0">
                      <a:sysClr val="window" lastClr="FFFFFF"/>
                    </a:gs>
                    <a:gs pos="70000">
                      <a:sysClr val="window" lastClr="FFFFFF">
                        <a:lumMod val="95000"/>
                        <a:alpha val="0"/>
                      </a:sysClr>
                    </a:gs>
                  </a:gsLst>
                  <a:lin ang="1620000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5714971-6BCF-432A-9999-D56B7DD9CEA4}"/>
                </a:ext>
              </a:extLst>
            </p:cNvPr>
            <p:cNvSpPr txBox="1"/>
            <p:nvPr/>
          </p:nvSpPr>
          <p:spPr>
            <a:xfrm>
              <a:off x="5261623" y="5342582"/>
              <a:ext cx="3741567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lnSpc>
                  <a:spcPct val="90000"/>
                </a:lnSpc>
              </a:pPr>
              <a:r>
                <a:rPr lang="ru-RU" kern="0" dirty="0"/>
                <a:t>Знание собственных потребностей: область профессиональных интересов, уровня усилий </a:t>
              </a:r>
              <a:br>
                <a:rPr lang="ru-RU" kern="0" dirty="0"/>
              </a:br>
              <a:r>
                <a:rPr lang="ru-RU" kern="0" dirty="0"/>
                <a:t>в профессиональных достижениях</a:t>
              </a:r>
            </a:p>
          </p:txBody>
        </p:sp>
        <p:pic>
          <p:nvPicPr>
            <p:cNvPr id="56" name="Graphic 1778">
              <a:extLst>
                <a:ext uri="{FF2B5EF4-FFF2-40B4-BE49-F238E27FC236}">
                  <a16:creationId xmlns:a16="http://schemas.microsoft.com/office/drawing/2014/main" id="{75066DC3-0FAB-462B-ACB0-C64746B21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12497" y="5652671"/>
              <a:ext cx="348500" cy="34850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DEEB93F9-F321-48B7-80D8-45D2A9694100}"/>
              </a:ext>
            </a:extLst>
          </p:cNvPr>
          <p:cNvGrpSpPr/>
          <p:nvPr/>
        </p:nvGrpSpPr>
        <p:grpSpPr>
          <a:xfrm>
            <a:off x="9144072" y="2630651"/>
            <a:ext cx="2644980" cy="1024552"/>
            <a:chOff x="519319" y="4806425"/>
            <a:chExt cx="2644980" cy="102455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654AC7A-673C-4EA3-8431-0054E33E2F65}"/>
                </a:ext>
              </a:extLst>
            </p:cNvPr>
            <p:cNvSpPr txBox="1"/>
            <p:nvPr/>
          </p:nvSpPr>
          <p:spPr>
            <a:xfrm>
              <a:off x="523069" y="4806425"/>
              <a:ext cx="2153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07F09"/>
                  </a:solidFill>
                  <a:effectLst/>
                  <a:uLnTx/>
                  <a:uFillTx/>
                </a:rPr>
                <a:t>ХОЧУ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C9EFDA9-C3BB-4608-9B37-A3D619EBDE17}"/>
                </a:ext>
              </a:extLst>
            </p:cNvPr>
            <p:cNvSpPr txBox="1"/>
            <p:nvPr/>
          </p:nvSpPr>
          <p:spPr>
            <a:xfrm>
              <a:off x="519319" y="5156946"/>
              <a:ext cx="2644980" cy="674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lnSpc>
                  <a:spcPct val="90000"/>
                </a:lnSpc>
              </a:pPr>
              <a:r>
                <a:rPr lang="ru-RU" sz="1400" kern="0" dirty="0">
                  <a:solidFill>
                    <a:prstClr val="black"/>
                  </a:solidFill>
                </a:rPr>
                <a:t>Эти знания помогут </a:t>
              </a:r>
              <a:r>
                <a:rPr lang="ru-RU" sz="1400" u="sng" kern="0" dirty="0">
                  <a:solidFill>
                    <a:prstClr val="black"/>
                  </a:solidFill>
                </a:rPr>
                <a:t>осознанию профессиональных намерений </a:t>
              </a:r>
              <a:r>
                <a:rPr lang="ru-RU" sz="1400" kern="0" dirty="0">
                  <a:solidFill>
                    <a:prstClr val="black"/>
                  </a:solidFill>
                </a:rPr>
                <a:t>того, чего человек хочет 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44B4B2E-5EFF-4225-87D5-31FF3B5C81B2}"/>
              </a:ext>
            </a:extLst>
          </p:cNvPr>
          <p:cNvSpPr/>
          <p:nvPr/>
        </p:nvSpPr>
        <p:spPr>
          <a:xfrm>
            <a:off x="3498143" y="2755299"/>
            <a:ext cx="1314450" cy="42343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Интересы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4C179AE-DD06-44C7-A1A0-7D2ACEBAD1E2}"/>
              </a:ext>
            </a:extLst>
          </p:cNvPr>
          <p:cNvSpPr txBox="1"/>
          <p:nvPr/>
        </p:nvSpPr>
        <p:spPr>
          <a:xfrm>
            <a:off x="196948" y="2755299"/>
            <a:ext cx="32881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>
              <a:lnSpc>
                <a:spcPct val="90000"/>
              </a:lnSpc>
            </a:pPr>
            <a:r>
              <a:rPr lang="ru-RU" sz="1400" kern="0" dirty="0">
                <a:solidFill>
                  <a:prstClr val="black"/>
                </a:solidFill>
              </a:rPr>
              <a:t>Профессия должна быть интересна человеку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373B650A-BC88-4D8D-B597-F1F600CE7D20}"/>
              </a:ext>
            </a:extLst>
          </p:cNvPr>
          <p:cNvSpPr/>
          <p:nvPr/>
        </p:nvSpPr>
        <p:spPr>
          <a:xfrm>
            <a:off x="3190579" y="3320505"/>
            <a:ext cx="1622014" cy="4213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Способности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9183E8F-EB96-4DB6-A6D1-D43E126BFFED}"/>
              </a:ext>
            </a:extLst>
          </p:cNvPr>
          <p:cNvSpPr txBox="1"/>
          <p:nvPr/>
        </p:nvSpPr>
        <p:spPr>
          <a:xfrm>
            <a:off x="174394" y="3210890"/>
            <a:ext cx="2983139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>
              <a:lnSpc>
                <a:spcPct val="90000"/>
              </a:lnSpc>
            </a:pPr>
            <a:r>
              <a:rPr lang="ru-RU" sz="1400" kern="0" dirty="0">
                <a:solidFill>
                  <a:prstClr val="black"/>
                </a:solidFill>
              </a:rPr>
              <a:t>У человека есть способности, соответствующие профессионально-важным качествам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0F5A7ADF-B36F-4299-BC1C-AE2F73BD85CD}"/>
              </a:ext>
            </a:extLst>
          </p:cNvPr>
          <p:cNvSpPr/>
          <p:nvPr/>
        </p:nvSpPr>
        <p:spPr>
          <a:xfrm>
            <a:off x="3190579" y="4076536"/>
            <a:ext cx="1622014" cy="3951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Возможности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56B6EC1-1203-479E-93FE-71D1139F9C07}"/>
              </a:ext>
            </a:extLst>
          </p:cNvPr>
          <p:cNvSpPr txBox="1"/>
          <p:nvPr/>
        </p:nvSpPr>
        <p:spPr>
          <a:xfrm>
            <a:off x="490478" y="3928077"/>
            <a:ext cx="2667056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>
              <a:lnSpc>
                <a:spcPct val="90000"/>
              </a:lnSpc>
            </a:pPr>
            <a:r>
              <a:rPr lang="ru-RU" sz="1400" kern="0" dirty="0">
                <a:solidFill>
                  <a:prstClr val="black"/>
                </a:solidFill>
              </a:rPr>
              <a:t>У человека есть возможности для освоения профессии (физические, финансовые и т.п.)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9B1D30A-F042-4D18-9E44-50EDAC5A1927}"/>
              </a:ext>
            </a:extLst>
          </p:cNvPr>
          <p:cNvSpPr/>
          <p:nvPr/>
        </p:nvSpPr>
        <p:spPr>
          <a:xfrm>
            <a:off x="2849046" y="4875899"/>
            <a:ext cx="1963547" cy="4213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Личные качества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4616B4D-B6A6-4823-BEEA-76091F247129}"/>
              </a:ext>
            </a:extLst>
          </p:cNvPr>
          <p:cNvSpPr txBox="1"/>
          <p:nvPr/>
        </p:nvSpPr>
        <p:spPr>
          <a:xfrm>
            <a:off x="83986" y="4717587"/>
            <a:ext cx="2731853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>
              <a:lnSpc>
                <a:spcPct val="90000"/>
              </a:lnSpc>
            </a:pPr>
            <a:r>
              <a:rPr lang="ru-RU" sz="1400" kern="0" dirty="0">
                <a:solidFill>
                  <a:prstClr val="black"/>
                </a:solidFill>
              </a:rPr>
              <a:t>Личные особенности подходят для данного типа трудовой деятельности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A15A54B5-9DB7-4A59-B46F-3549AD273020}"/>
              </a:ext>
            </a:extLst>
          </p:cNvPr>
          <p:cNvGrpSpPr/>
          <p:nvPr/>
        </p:nvGrpSpPr>
        <p:grpSpPr>
          <a:xfrm>
            <a:off x="9125503" y="3693458"/>
            <a:ext cx="2881153" cy="1800149"/>
            <a:chOff x="-666651" y="4806425"/>
            <a:chExt cx="4082365" cy="1800149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1EDF88C-B227-4D22-B27E-1881CA8B3DDB}"/>
                </a:ext>
              </a:extLst>
            </p:cNvPr>
            <p:cNvSpPr txBox="1"/>
            <p:nvPr/>
          </p:nvSpPr>
          <p:spPr>
            <a:xfrm>
              <a:off x="-644722" y="4806425"/>
              <a:ext cx="2153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9F2936"/>
                  </a:solidFill>
                  <a:effectLst/>
                  <a:uLnTx/>
                  <a:uFillTx/>
                </a:rPr>
                <a:t>МОГУ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8CA850E-72EF-44B3-A6C0-A597EA80361D}"/>
                </a:ext>
              </a:extLst>
            </p:cNvPr>
            <p:cNvSpPr txBox="1"/>
            <p:nvPr/>
          </p:nvSpPr>
          <p:spPr>
            <a:xfrm>
              <a:off x="-666651" y="5156946"/>
              <a:ext cx="4082365" cy="1449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lnSpc>
                  <a:spcPct val="90000"/>
                </a:lnSpc>
              </a:pPr>
              <a:r>
                <a:rPr lang="ru-RU" sz="1400" kern="0" dirty="0">
                  <a:solidFill>
                    <a:prstClr val="black"/>
                  </a:solidFill>
                </a:rPr>
                <a:t>Соотнесение этих требований </a:t>
              </a:r>
              <a:br>
                <a:rPr lang="ru-RU" sz="1400" kern="0" dirty="0">
                  <a:solidFill>
                    <a:prstClr val="black"/>
                  </a:solidFill>
                </a:rPr>
              </a:br>
              <a:r>
                <a:rPr lang="ru-RU" sz="1400" kern="0" dirty="0">
                  <a:solidFill>
                    <a:prstClr val="black"/>
                  </a:solidFill>
                </a:rPr>
                <a:t>со </a:t>
              </a:r>
              <a:r>
                <a:rPr lang="ru-RU" sz="1400" u="sng" kern="0" dirty="0">
                  <a:solidFill>
                    <a:prstClr val="black"/>
                  </a:solidFill>
                </a:rPr>
                <a:t>своими возможностями </a:t>
              </a:r>
              <a:r>
                <a:rPr lang="ru-RU" sz="1400" kern="0" dirty="0">
                  <a:solidFill>
                    <a:prstClr val="black"/>
                  </a:solidFill>
                </a:rPr>
                <a:t>(состояние здоровья, способности, уровень знаний, характер, темперамент) и осознание того, что </a:t>
              </a:r>
              <a:r>
                <a:rPr lang="ru-RU" sz="1400" u="sng" kern="0" dirty="0">
                  <a:solidFill>
                    <a:prstClr val="black"/>
                  </a:solidFill>
                </a:rPr>
                <a:t>сможешь успешно выполнять эту деятельность </a:t>
              </a:r>
              <a:endPara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D0F913C0-6805-4C38-9F73-B0073F9906FC}"/>
              </a:ext>
            </a:extLst>
          </p:cNvPr>
          <p:cNvGrpSpPr/>
          <p:nvPr/>
        </p:nvGrpSpPr>
        <p:grpSpPr>
          <a:xfrm>
            <a:off x="9104040" y="5415721"/>
            <a:ext cx="3128428" cy="1407354"/>
            <a:chOff x="49339" y="4806425"/>
            <a:chExt cx="3434127" cy="1407354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4B6F115-17DA-41C1-AFC8-80C2D607F1CA}"/>
                </a:ext>
              </a:extLst>
            </p:cNvPr>
            <p:cNvSpPr txBox="1"/>
            <p:nvPr/>
          </p:nvSpPr>
          <p:spPr>
            <a:xfrm>
              <a:off x="49339" y="4806425"/>
              <a:ext cx="2153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1B587C"/>
                  </a:solidFill>
                  <a:effectLst/>
                  <a:uLnTx/>
                  <a:uFillTx/>
                </a:rPr>
                <a:t>НАДО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C2F596B-FB48-478D-919A-3D3148B09EC8}"/>
                </a:ext>
              </a:extLst>
            </p:cNvPr>
            <p:cNvSpPr txBox="1"/>
            <p:nvPr/>
          </p:nvSpPr>
          <p:spPr>
            <a:xfrm>
              <a:off x="53309" y="5151950"/>
              <a:ext cx="343015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lnSpc>
                  <a:spcPct val="90000"/>
                </a:lnSpc>
              </a:pPr>
              <a:r>
                <a:rPr lang="ru-RU" sz="1400" u="sng" kern="0" dirty="0">
                  <a:solidFill>
                    <a:prstClr val="black"/>
                  </a:solidFill>
                </a:rPr>
                <a:t>Учет потребности </a:t>
              </a:r>
              <a:r>
                <a:rPr lang="ru-RU" sz="1400" kern="0" dirty="0">
                  <a:solidFill>
                    <a:prstClr val="black"/>
                  </a:solidFill>
                </a:rPr>
                <a:t>не только государства вообще, но и конкретного района, города, причем на то время, когда вы сможете приступить к практической работе 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FE5C403F-3F69-464B-AAEF-9040BB9A2999}"/>
              </a:ext>
            </a:extLst>
          </p:cNvPr>
          <p:cNvSpPr txBox="1"/>
          <p:nvPr/>
        </p:nvSpPr>
        <p:spPr>
          <a:xfrm>
            <a:off x="558629" y="1924687"/>
            <a:ext cx="11472786" cy="3562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Основные правила осознанного выбора профессии: это учет и соотношение «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ХОЧУ – МОГУ – НАДО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61796850-83B6-4307-9796-E2E8D5998C5E}"/>
              </a:ext>
            </a:extLst>
          </p:cNvPr>
          <p:cNvSpPr/>
          <p:nvPr/>
        </p:nvSpPr>
        <p:spPr>
          <a:xfrm>
            <a:off x="184595" y="5614866"/>
            <a:ext cx="4615645" cy="837676"/>
          </a:xfrm>
          <a:prstGeom prst="roundRect">
            <a:avLst/>
          </a:prstGeom>
          <a:solidFill>
            <a:srgbClr val="57A9D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dirty="0"/>
              <a:t>Для более осознанного выбора рекомендуется </a:t>
            </a:r>
            <a:r>
              <a:rPr lang="ru-RU" sz="1600" u="sng" dirty="0"/>
              <a:t>попробовать себя в профессии</a:t>
            </a:r>
            <a:r>
              <a:rPr lang="ru-RU" sz="1600" dirty="0"/>
              <a:t> (</a:t>
            </a:r>
            <a:r>
              <a:rPr lang="ru-RU" sz="1600" dirty="0" err="1"/>
              <a:t>профпробы</a:t>
            </a:r>
            <a:r>
              <a:rPr lang="ru-RU" sz="1600" dirty="0"/>
              <a:t>, стажировки и т.п.).</a:t>
            </a:r>
          </a:p>
        </p:txBody>
      </p:sp>
      <p:sp>
        <p:nvSpPr>
          <p:cNvPr id="15" name="шторка">
            <a:extLst>
              <a:ext uri="{FF2B5EF4-FFF2-40B4-BE49-F238E27FC236}">
                <a16:creationId xmlns:a16="http://schemas.microsoft.com/office/drawing/2014/main" id="{76C3C2ED-8E79-4778-BABC-1CCCAE3C2928}"/>
              </a:ext>
            </a:extLst>
          </p:cNvPr>
          <p:cNvSpPr/>
          <p:nvPr/>
        </p:nvSpPr>
        <p:spPr>
          <a:xfrm>
            <a:off x="83986" y="1882075"/>
            <a:ext cx="12192000" cy="4951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4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7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814483" y="205367"/>
            <a:ext cx="8947835" cy="10895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90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Какие профессии можно отнести к типу «Человек – Техника», «Человек – Человек», «Человек – Природа», «Человек – Знаковая система», «Человек – Художественный образ»?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165190" y="193858"/>
            <a:ext cx="1879272" cy="1089528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3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2" y="1059051"/>
            <a:ext cx="514061" cy="514061"/>
          </a:xfrm>
          <a:prstGeom prst="rect">
            <a:avLst/>
          </a:prstGeom>
        </p:spPr>
      </p:pic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139268" y="1403948"/>
            <a:ext cx="10611620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24" name="назад">
            <a:hlinkClick r:id="rId4" action="ppaction://hlinksldjump"/>
            <a:extLst>
              <a:ext uri="{FF2B5EF4-FFF2-40B4-BE49-F238E27FC236}">
                <a16:creationId xmlns:a16="http://schemas.microsoft.com/office/drawing/2014/main" id="{5FD0EEDC-FCA0-45E4-8C69-708B5E7B11FB}"/>
              </a:ext>
            </a:extLst>
          </p:cNvPr>
          <p:cNvSpPr/>
          <p:nvPr/>
        </p:nvSpPr>
        <p:spPr>
          <a:xfrm>
            <a:off x="8849931" y="1407569"/>
            <a:ext cx="2900957" cy="421326"/>
          </a:xfrm>
          <a:prstGeom prst="roundRect">
            <a:avLst>
              <a:gd name="adj" fmla="val 26121"/>
            </a:avLst>
          </a:prstGeom>
          <a:solidFill>
            <a:schemeClr val="bg1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9E1021A-2052-43D8-9970-31B9928736D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069" y="2165048"/>
            <a:ext cx="392087" cy="406712"/>
          </a:xfrm>
          <a:prstGeom prst="rect">
            <a:avLst/>
          </a:prstGeom>
        </p:spPr>
      </p:pic>
      <p:sp>
        <p:nvSpPr>
          <p:cNvPr id="25" name="Овал 16">
            <a:extLst>
              <a:ext uri="{FF2B5EF4-FFF2-40B4-BE49-F238E27FC236}">
                <a16:creationId xmlns:a16="http://schemas.microsoft.com/office/drawing/2014/main" id="{A0C71FC7-CECC-4E41-80E4-60ED5854C7EF}"/>
              </a:ext>
            </a:extLst>
          </p:cNvPr>
          <p:cNvSpPr/>
          <p:nvPr/>
        </p:nvSpPr>
        <p:spPr>
          <a:xfrm>
            <a:off x="4881089" y="2625141"/>
            <a:ext cx="3462118" cy="3462117"/>
          </a:xfrm>
          <a:prstGeom prst="ellipse">
            <a:avLst/>
          </a:prstGeom>
          <a:noFill/>
          <a:ln w="12700" cap="flat" cmpd="sng" algn="ctr">
            <a:solidFill>
              <a:schemeClr val="bg2">
                <a:lumMod val="50000"/>
              </a:schemeClr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endParaRPr lang="ru-RU" sz="1463" kern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7" name="Овал 77">
            <a:extLst>
              <a:ext uri="{FF2B5EF4-FFF2-40B4-BE49-F238E27FC236}">
                <a16:creationId xmlns:a16="http://schemas.microsoft.com/office/drawing/2014/main" id="{C7F33035-313F-4DE0-81DD-F5E6F53BC63A}"/>
              </a:ext>
            </a:extLst>
          </p:cNvPr>
          <p:cNvSpPr/>
          <p:nvPr/>
        </p:nvSpPr>
        <p:spPr>
          <a:xfrm>
            <a:off x="6281108" y="2625141"/>
            <a:ext cx="665378" cy="665376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D1D1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endParaRPr lang="ru-RU" sz="1463" kern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8" name="Овал 78">
            <a:extLst>
              <a:ext uri="{FF2B5EF4-FFF2-40B4-BE49-F238E27FC236}">
                <a16:creationId xmlns:a16="http://schemas.microsoft.com/office/drawing/2014/main" id="{9B3C59AF-E6A4-46B8-85DE-475338898D23}"/>
              </a:ext>
            </a:extLst>
          </p:cNvPr>
          <p:cNvSpPr/>
          <p:nvPr/>
        </p:nvSpPr>
        <p:spPr>
          <a:xfrm>
            <a:off x="7637184" y="5438647"/>
            <a:ext cx="665378" cy="665376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D1D1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endParaRPr lang="ru-RU" sz="1463" kern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9" name="Овал 84">
            <a:extLst>
              <a:ext uri="{FF2B5EF4-FFF2-40B4-BE49-F238E27FC236}">
                <a16:creationId xmlns:a16="http://schemas.microsoft.com/office/drawing/2014/main" id="{BAE42F3F-7E50-4F7B-BAAF-4D72AF0168E0}"/>
              </a:ext>
            </a:extLst>
          </p:cNvPr>
          <p:cNvSpPr/>
          <p:nvPr/>
        </p:nvSpPr>
        <p:spPr>
          <a:xfrm>
            <a:off x="4921735" y="5438647"/>
            <a:ext cx="665378" cy="665376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D1D1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endParaRPr lang="ru-RU" sz="1463" kern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1" name="Овал 84">
            <a:extLst>
              <a:ext uri="{FF2B5EF4-FFF2-40B4-BE49-F238E27FC236}">
                <a16:creationId xmlns:a16="http://schemas.microsoft.com/office/drawing/2014/main" id="{B4ADFF36-B3F3-4AE3-BEF3-3F5C55DCB33A}"/>
              </a:ext>
            </a:extLst>
          </p:cNvPr>
          <p:cNvSpPr/>
          <p:nvPr/>
        </p:nvSpPr>
        <p:spPr>
          <a:xfrm>
            <a:off x="4673176" y="3571028"/>
            <a:ext cx="665378" cy="665376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D1D1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endParaRPr lang="ru-RU" sz="1463" kern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2" name="Овал 84">
            <a:extLst>
              <a:ext uri="{FF2B5EF4-FFF2-40B4-BE49-F238E27FC236}">
                <a16:creationId xmlns:a16="http://schemas.microsoft.com/office/drawing/2014/main" id="{19BC973B-D535-4C65-B47E-C9DE20BF47E2}"/>
              </a:ext>
            </a:extLst>
          </p:cNvPr>
          <p:cNvSpPr/>
          <p:nvPr/>
        </p:nvSpPr>
        <p:spPr>
          <a:xfrm>
            <a:off x="7858118" y="3571028"/>
            <a:ext cx="665378" cy="665376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D1D1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endParaRPr lang="ru-RU" sz="1463" kern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4" name="3">
            <a:extLst>
              <a:ext uri="{FF2B5EF4-FFF2-40B4-BE49-F238E27FC236}">
                <a16:creationId xmlns:a16="http://schemas.microsoft.com/office/drawing/2014/main" id="{54001234-883E-4DF3-B664-B4B713CCB52A}"/>
              </a:ext>
            </a:extLst>
          </p:cNvPr>
          <p:cNvSpPr/>
          <p:nvPr/>
        </p:nvSpPr>
        <p:spPr>
          <a:xfrm>
            <a:off x="5817406" y="2117223"/>
            <a:ext cx="1589483" cy="492443"/>
          </a:xfrm>
          <a:prstGeom prst="rect">
            <a:avLst/>
          </a:prstGeom>
          <a:solidFill>
            <a:srgbClr val="7F7F7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7429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>
                <a:solidFill>
                  <a:srgbClr val="1B587C"/>
                </a:solidFill>
              </a:rPr>
              <a:t>Человек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1B587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6" name="4">
            <a:extLst>
              <a:ext uri="{FF2B5EF4-FFF2-40B4-BE49-F238E27FC236}">
                <a16:creationId xmlns:a16="http://schemas.microsoft.com/office/drawing/2014/main" id="{0741952F-DED6-4E87-B609-9E569D988B45}"/>
              </a:ext>
            </a:extLst>
          </p:cNvPr>
          <p:cNvSpPr/>
          <p:nvPr/>
        </p:nvSpPr>
        <p:spPr>
          <a:xfrm>
            <a:off x="8641328" y="3581401"/>
            <a:ext cx="1589483" cy="492443"/>
          </a:xfrm>
          <a:prstGeom prst="rect">
            <a:avLst/>
          </a:prstGeom>
          <a:solidFill>
            <a:srgbClr val="7F7F7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7429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>
                <a:solidFill>
                  <a:srgbClr val="1B587C"/>
                </a:solidFill>
              </a:rPr>
              <a:t>Природа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1B587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8" name="5">
            <a:extLst>
              <a:ext uri="{FF2B5EF4-FFF2-40B4-BE49-F238E27FC236}">
                <a16:creationId xmlns:a16="http://schemas.microsoft.com/office/drawing/2014/main" id="{FA25B65C-8281-4F87-961B-E5FFD7AE1124}"/>
              </a:ext>
            </a:extLst>
          </p:cNvPr>
          <p:cNvSpPr/>
          <p:nvPr/>
        </p:nvSpPr>
        <p:spPr>
          <a:xfrm>
            <a:off x="8441116" y="5563326"/>
            <a:ext cx="1589483" cy="492443"/>
          </a:xfrm>
          <a:prstGeom prst="rect">
            <a:avLst/>
          </a:prstGeom>
          <a:solidFill>
            <a:srgbClr val="7F7F7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7429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>
                <a:solidFill>
                  <a:srgbClr val="1B587C"/>
                </a:solidFill>
              </a:rPr>
              <a:t>Техника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1B587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FC10BFF-F353-4A78-A3EA-990703F0723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48" y="3499345"/>
            <a:ext cx="392087" cy="40671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7F573F2-447B-4FCF-8714-D9F1CD3E892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80" y="5649057"/>
            <a:ext cx="392087" cy="40671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6309F49-8A9D-4858-A1F3-F48F1E22878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366" y="3663113"/>
            <a:ext cx="392087" cy="40671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BC7B7DA-9A64-43FD-A504-4743EA1D163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464" y="5622994"/>
            <a:ext cx="392087" cy="406712"/>
          </a:xfrm>
          <a:prstGeom prst="rect">
            <a:avLst/>
          </a:prstGeom>
        </p:spPr>
      </p:pic>
      <p:sp>
        <p:nvSpPr>
          <p:cNvPr id="43" name="Овал 21">
            <a:extLst>
              <a:ext uri="{FF2B5EF4-FFF2-40B4-BE49-F238E27FC236}">
                <a16:creationId xmlns:a16="http://schemas.microsoft.com/office/drawing/2014/main" id="{C51F989D-E822-4B29-8439-F890FE00F5BC}"/>
              </a:ext>
            </a:extLst>
          </p:cNvPr>
          <p:cNvSpPr/>
          <p:nvPr/>
        </p:nvSpPr>
        <p:spPr>
          <a:xfrm rot="16200000" flipH="1">
            <a:off x="5477127" y="3499344"/>
            <a:ext cx="2255524" cy="2255526"/>
          </a:xfrm>
          <a:prstGeom prst="ellipse">
            <a:avLst/>
          </a:prstGeom>
          <a:solidFill>
            <a:srgbClr val="1B587C"/>
          </a:solidFill>
          <a:ln w="38100" cap="flat">
            <a:solidFill>
              <a:srgbClr val="FFFFFF"/>
            </a:solidFill>
            <a:prstDash val="solid"/>
            <a:miter lim="400000"/>
          </a:ln>
          <a:effectLst/>
          <a:sp3d/>
        </p:spPr>
        <p:txBody>
          <a:bodyPr rtlCol="0" anchor="ctr"/>
          <a:lstStyle/>
          <a:p>
            <a:pPr algn="ctr" defTabSz="557213">
              <a:defRPr/>
            </a:pPr>
            <a:endParaRPr lang="ru-RU" sz="1097" kern="0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44" name="Овал 44">
            <a:extLst>
              <a:ext uri="{FF2B5EF4-FFF2-40B4-BE49-F238E27FC236}">
                <a16:creationId xmlns:a16="http://schemas.microsoft.com/office/drawing/2014/main" id="{CA86A7CD-668B-45E0-92A7-9E3BC603F287}"/>
              </a:ext>
            </a:extLst>
          </p:cNvPr>
          <p:cNvSpPr/>
          <p:nvPr/>
        </p:nvSpPr>
        <p:spPr>
          <a:xfrm>
            <a:off x="5618851" y="3642717"/>
            <a:ext cx="1968780" cy="1968778"/>
          </a:xfrm>
          <a:prstGeom prst="ellipse">
            <a:avLst/>
          </a:prstGeom>
          <a:noFill/>
          <a:ln w="12700" cap="flat" cmpd="sng" algn="ctr">
            <a:solidFill>
              <a:srgbClr val="D1D1D1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endParaRPr lang="ru-RU" sz="1463" kern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5EC114-AA21-4D66-8590-9420D63D81AB}"/>
              </a:ext>
            </a:extLst>
          </p:cNvPr>
          <p:cNvSpPr txBox="1"/>
          <p:nvPr/>
        </p:nvSpPr>
        <p:spPr>
          <a:xfrm>
            <a:off x="5708996" y="4334718"/>
            <a:ext cx="196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ru-RU" sz="3200" b="1" kern="0" dirty="0">
                <a:solidFill>
                  <a:schemeClr val="bg1"/>
                </a:solidFill>
              </a:rPr>
              <a:t>ЧЕЛОВЕК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4" name="Рисунок 3" descr="Катушка с кинопленкой">
            <a:extLst>
              <a:ext uri="{FF2B5EF4-FFF2-40B4-BE49-F238E27FC236}">
                <a16:creationId xmlns:a16="http://schemas.microsoft.com/office/drawing/2014/main" id="{2D512173-5FC1-4608-B058-75D55784C3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96124" y="3571028"/>
            <a:ext cx="647217" cy="647217"/>
          </a:xfrm>
          <a:prstGeom prst="rect">
            <a:avLst/>
          </a:prstGeom>
        </p:spPr>
      </p:pic>
      <p:pic>
        <p:nvPicPr>
          <p:cNvPr id="7" name="Рисунок 6" descr="Компьютер">
            <a:extLst>
              <a:ext uri="{FF2B5EF4-FFF2-40B4-BE49-F238E27FC236}">
                <a16:creationId xmlns:a16="http://schemas.microsoft.com/office/drawing/2014/main" id="{188D80CB-724D-43FA-B331-7838683904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76106" y="5510053"/>
            <a:ext cx="576000" cy="576000"/>
          </a:xfrm>
          <a:prstGeom prst="rect">
            <a:avLst/>
          </a:prstGeom>
        </p:spPr>
      </p:pic>
      <p:pic>
        <p:nvPicPr>
          <p:cNvPr id="9" name="Рисунок 8" descr="Листопадное дерево">
            <a:extLst>
              <a:ext uri="{FF2B5EF4-FFF2-40B4-BE49-F238E27FC236}">
                <a16:creationId xmlns:a16="http://schemas.microsoft.com/office/drawing/2014/main" id="{543C53D7-2214-4210-A023-4A5625457B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19720" y="3604996"/>
            <a:ext cx="576000" cy="576000"/>
          </a:xfrm>
          <a:prstGeom prst="rect">
            <a:avLst/>
          </a:prstGeom>
        </p:spPr>
      </p:pic>
      <p:pic>
        <p:nvPicPr>
          <p:cNvPr id="13" name="Рисунок 12" descr="Шестеренки">
            <a:extLst>
              <a:ext uri="{FF2B5EF4-FFF2-40B4-BE49-F238E27FC236}">
                <a16:creationId xmlns:a16="http://schemas.microsoft.com/office/drawing/2014/main" id="{C9F28855-D0E2-4978-9759-740342E5E2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50369" y="5494207"/>
            <a:ext cx="576000" cy="576000"/>
          </a:xfrm>
          <a:prstGeom prst="rect">
            <a:avLst/>
          </a:prstGeom>
        </p:spPr>
      </p:pic>
      <p:pic>
        <p:nvPicPr>
          <p:cNvPr id="15" name="Рисунок 14" descr="Пользователь">
            <a:extLst>
              <a:ext uri="{FF2B5EF4-FFF2-40B4-BE49-F238E27FC236}">
                <a16:creationId xmlns:a16="http://schemas.microsoft.com/office/drawing/2014/main" id="{81A8051A-3EA9-47FE-B765-0925688EBE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98486" y="2582272"/>
            <a:ext cx="648000" cy="648000"/>
          </a:xfrm>
          <a:prstGeom prst="rect">
            <a:avLst/>
          </a:prstGeom>
        </p:spPr>
      </p:pic>
      <p:sp>
        <p:nvSpPr>
          <p:cNvPr id="37" name="1-1">
            <a:extLst>
              <a:ext uri="{FF2B5EF4-FFF2-40B4-BE49-F238E27FC236}">
                <a16:creationId xmlns:a16="http://schemas.microsoft.com/office/drawing/2014/main" id="{31649A77-F5C1-46EE-8875-ED986BDFB764}"/>
              </a:ext>
            </a:extLst>
          </p:cNvPr>
          <p:cNvSpPr/>
          <p:nvPr/>
        </p:nvSpPr>
        <p:spPr>
          <a:xfrm>
            <a:off x="1478829" y="5635749"/>
            <a:ext cx="3259059" cy="492443"/>
          </a:xfrm>
          <a:prstGeom prst="rect">
            <a:avLst/>
          </a:prstGeom>
          <a:solidFill>
            <a:srgbClr val="7F7F7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7429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>
                <a:solidFill>
                  <a:srgbClr val="1B587C"/>
                </a:solidFill>
              </a:rPr>
              <a:t>Знаковая система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1B587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5" name="2">
            <a:extLst>
              <a:ext uri="{FF2B5EF4-FFF2-40B4-BE49-F238E27FC236}">
                <a16:creationId xmlns:a16="http://schemas.microsoft.com/office/drawing/2014/main" id="{B0885666-0E1D-479E-8208-1A282552AF5B}"/>
              </a:ext>
            </a:extLst>
          </p:cNvPr>
          <p:cNvSpPr/>
          <p:nvPr/>
        </p:nvSpPr>
        <p:spPr>
          <a:xfrm>
            <a:off x="1295119" y="3504825"/>
            <a:ext cx="3259059" cy="797782"/>
          </a:xfrm>
          <a:prstGeom prst="rect">
            <a:avLst/>
          </a:prstGeom>
          <a:solidFill>
            <a:srgbClr val="7F7F7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74295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>
                <a:solidFill>
                  <a:srgbClr val="1B587C"/>
                </a:solidFill>
              </a:rPr>
              <a:t>Художественный образ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1B587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1" name="5-2">
            <a:extLst>
              <a:ext uri="{FF2B5EF4-FFF2-40B4-BE49-F238E27FC236}">
                <a16:creationId xmlns:a16="http://schemas.microsoft.com/office/drawing/2014/main" id="{D9F7FC59-1DF9-475C-9646-96A7454A0F25}"/>
              </a:ext>
            </a:extLst>
          </p:cNvPr>
          <p:cNvSpPr/>
          <p:nvPr/>
        </p:nvSpPr>
        <p:spPr>
          <a:xfrm>
            <a:off x="242370" y="2768916"/>
            <a:ext cx="6967175" cy="2807718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1B587C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b" anchorCtr="0"/>
          <a:lstStyle/>
          <a:p>
            <a:pPr lvl="0" algn="just">
              <a:defRPr/>
            </a:pPr>
            <a:r>
              <a:rPr lang="ru-RU" dirty="0">
                <a:cs typeface="Gotham Pro Regular" panose="02000503040000020004" pitchFamily="2" charset="0"/>
              </a:rPr>
              <a:t>В качестве знаковой системы могут выступать </a:t>
            </a:r>
            <a:r>
              <a:rPr lang="ru-RU" b="1" dirty="0">
                <a:cs typeface="Gotham Pro Regular" panose="02000503040000020004" pitchFamily="2" charset="0"/>
              </a:rPr>
              <a:t>цифры, числовые значения, коды, символы, тексты</a:t>
            </a:r>
            <a:r>
              <a:rPr lang="ru-RU" dirty="0">
                <a:cs typeface="Gotham Pro Regular" panose="02000503040000020004" pitchFamily="2" charset="0"/>
              </a:rPr>
              <a:t>.</a:t>
            </a:r>
          </a:p>
          <a:p>
            <a:pPr lvl="0" algn="just">
              <a:spcBef>
                <a:spcPts val="600"/>
              </a:spcBef>
              <a:defRPr/>
            </a:pPr>
            <a:r>
              <a:rPr lang="ru-RU" dirty="0">
                <a:cs typeface="Gotham Pro Regular" panose="02000503040000020004" pitchFamily="2" charset="0"/>
              </a:rPr>
              <a:t>Профессии связаны с:</a:t>
            </a:r>
          </a:p>
          <a:p>
            <a:pPr lvl="0" algn="just">
              <a:defRPr/>
            </a:pPr>
            <a:r>
              <a:rPr lang="ru-RU" dirty="0">
                <a:cs typeface="Gotham Pro Regular" panose="02000503040000020004" pitchFamily="2" charset="0"/>
              </a:rPr>
              <a:t>– текстами (</a:t>
            </a:r>
            <a:r>
              <a:rPr lang="ru-RU" b="1" dirty="0">
                <a:solidFill>
                  <a:srgbClr val="1B587C"/>
                </a:solidFill>
                <a:cs typeface="Gotham Pro Regular" panose="02000503040000020004" pitchFamily="2" charset="0"/>
              </a:rPr>
              <a:t>корректор, переводчик, машинистка...</a:t>
            </a:r>
            <a:r>
              <a:rPr lang="ru-RU" dirty="0">
                <a:cs typeface="Gotham Pro Regular" panose="02000503040000020004" pitchFamily="2" charset="0"/>
              </a:rPr>
              <a:t>);</a:t>
            </a:r>
          </a:p>
          <a:p>
            <a:pPr lvl="0" algn="just">
              <a:defRPr/>
            </a:pPr>
            <a:r>
              <a:rPr lang="ru-RU" dirty="0">
                <a:cs typeface="Gotham Pro Regular" panose="02000503040000020004" pitchFamily="2" charset="0"/>
              </a:rPr>
              <a:t>– цифрами, формулами и таблицами (</a:t>
            </a:r>
            <a:r>
              <a:rPr lang="ru-RU" b="1" dirty="0">
                <a:solidFill>
                  <a:srgbClr val="1B587C"/>
                </a:solidFill>
                <a:cs typeface="Gotham Pro Regular" panose="02000503040000020004" pitchFamily="2" charset="0"/>
              </a:rPr>
              <a:t>программист, оператор ПК, бухгалтер, кассир...</a:t>
            </a:r>
            <a:r>
              <a:rPr lang="ru-RU" dirty="0">
                <a:cs typeface="Gotham Pro Regular" panose="02000503040000020004" pitchFamily="2" charset="0"/>
              </a:rPr>
              <a:t>);</a:t>
            </a:r>
          </a:p>
          <a:p>
            <a:pPr lvl="0" algn="just">
              <a:defRPr/>
            </a:pPr>
            <a:r>
              <a:rPr lang="ru-RU" dirty="0">
                <a:cs typeface="Gotham Pro Regular" panose="02000503040000020004" pitchFamily="2" charset="0"/>
              </a:rPr>
              <a:t>– схемами (</a:t>
            </a:r>
            <a:r>
              <a:rPr lang="ru-RU" b="1" dirty="0">
                <a:solidFill>
                  <a:srgbClr val="1B587C"/>
                </a:solidFill>
                <a:cs typeface="Gotham Pro Regular" panose="02000503040000020004" pitchFamily="2" charset="0"/>
              </a:rPr>
              <a:t>штурман, чертежник, картограф...</a:t>
            </a:r>
            <a:r>
              <a:rPr lang="ru-RU" dirty="0">
                <a:cs typeface="Gotham Pro Regular" panose="02000503040000020004" pitchFamily="2" charset="0"/>
              </a:rPr>
              <a:t>);</a:t>
            </a:r>
          </a:p>
          <a:p>
            <a:pPr lvl="0" algn="just">
              <a:defRPr/>
            </a:pPr>
            <a:r>
              <a:rPr lang="ru-RU" dirty="0">
                <a:cs typeface="Gotham Pro Regular" panose="02000503040000020004" pitchFamily="2" charset="0"/>
              </a:rPr>
              <a:t>– звуковыми сигналами (</a:t>
            </a:r>
            <a:r>
              <a:rPr lang="ru-RU" b="1" dirty="0">
                <a:solidFill>
                  <a:srgbClr val="1B587C"/>
                </a:solidFill>
                <a:cs typeface="Gotham Pro Regular" panose="02000503040000020004" pitchFamily="2" charset="0"/>
              </a:rPr>
              <a:t>радист, телефонист...</a:t>
            </a:r>
            <a:r>
              <a:rPr lang="ru-RU" dirty="0">
                <a:cs typeface="Gotham Pro Regular" panose="02000503040000020004" pitchFamily="2" charset="0"/>
              </a:rPr>
              <a:t>).</a:t>
            </a:r>
          </a:p>
        </p:txBody>
      </p:sp>
      <p:sp>
        <p:nvSpPr>
          <p:cNvPr id="57" name="5-3">
            <a:extLst>
              <a:ext uri="{FF2B5EF4-FFF2-40B4-BE49-F238E27FC236}">
                <a16:creationId xmlns:a16="http://schemas.microsoft.com/office/drawing/2014/main" id="{67C38D4C-3F0F-4AE2-A0A3-AA0A1D9E7DCF}"/>
              </a:ext>
            </a:extLst>
          </p:cNvPr>
          <p:cNvSpPr/>
          <p:nvPr/>
        </p:nvSpPr>
        <p:spPr>
          <a:xfrm>
            <a:off x="6768641" y="2828818"/>
            <a:ext cx="344774" cy="355188"/>
          </a:xfrm>
          <a:prstGeom prst="roundRect">
            <a:avLst/>
          </a:prstGeom>
          <a:solidFill>
            <a:srgbClr val="1B58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/>
              <a:t>х</a:t>
            </a:r>
          </a:p>
        </p:txBody>
      </p:sp>
      <p:sp>
        <p:nvSpPr>
          <p:cNvPr id="53" name="2-2">
            <a:extLst>
              <a:ext uri="{FF2B5EF4-FFF2-40B4-BE49-F238E27FC236}">
                <a16:creationId xmlns:a16="http://schemas.microsoft.com/office/drawing/2014/main" id="{E2084BD2-4221-4DFD-B747-EF940BB05C54}"/>
              </a:ext>
            </a:extLst>
          </p:cNvPr>
          <p:cNvSpPr/>
          <p:nvPr/>
        </p:nvSpPr>
        <p:spPr>
          <a:xfrm>
            <a:off x="4795524" y="1934326"/>
            <a:ext cx="6854034" cy="4195185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1B587C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b" anchorCtr="0"/>
          <a:lstStyle/>
          <a:p>
            <a:pPr lvl="0" algn="just">
              <a:defRPr/>
            </a:pPr>
            <a:r>
              <a:rPr lang="ru-RU" dirty="0">
                <a:cs typeface="Gotham Pro Regular" panose="02000503040000020004" pitchFamily="2" charset="0"/>
              </a:rPr>
              <a:t>Традиционно труд представителей профессий </a:t>
            </a:r>
            <a:r>
              <a:rPr lang="ru-RU" b="1" dirty="0">
                <a:cs typeface="Gotham Pro Regular" panose="02000503040000020004" pitchFamily="2" charset="0"/>
              </a:rPr>
              <a:t>«человек – художественный образ»</a:t>
            </a:r>
            <a:r>
              <a:rPr lang="ru-RU" dirty="0">
                <a:cs typeface="Gotham Pro Regular" panose="02000503040000020004" pitchFamily="2" charset="0"/>
              </a:rPr>
              <a:t>, а также область их деятельности называют </a:t>
            </a:r>
            <a:r>
              <a:rPr lang="ru-RU" i="1" dirty="0">
                <a:cs typeface="Gotham Pro Regular" panose="02000503040000020004" pitchFamily="2" charset="0"/>
              </a:rPr>
              <a:t>искусством</a:t>
            </a:r>
            <a:r>
              <a:rPr lang="ru-RU" dirty="0">
                <a:cs typeface="Gotham Pro Regular" panose="02000503040000020004" pitchFamily="2" charset="0"/>
              </a:rPr>
              <a:t>. </a:t>
            </a:r>
          </a:p>
          <a:p>
            <a:pPr lvl="0" algn="just">
              <a:defRPr/>
            </a:pPr>
            <a:r>
              <a:rPr lang="ru-RU" dirty="0">
                <a:cs typeface="Gotham Pro Regular" panose="02000503040000020004" pitchFamily="2" charset="0"/>
              </a:rPr>
              <a:t>В этом, как и в слове </a:t>
            </a:r>
            <a:r>
              <a:rPr lang="ru-RU" i="1" dirty="0">
                <a:cs typeface="Gotham Pro Regular" panose="02000503040000020004" pitchFamily="2" charset="0"/>
              </a:rPr>
              <a:t>художник</a:t>
            </a:r>
            <a:r>
              <a:rPr lang="ru-RU" dirty="0">
                <a:cs typeface="Gotham Pro Regular" panose="02000503040000020004" pitchFamily="2" charset="0"/>
              </a:rPr>
              <a:t> (от старославянского </a:t>
            </a:r>
            <a:r>
              <a:rPr lang="ru-RU" i="1" dirty="0" err="1">
                <a:cs typeface="Gotham Pro Regular" panose="02000503040000020004" pitchFamily="2" charset="0"/>
              </a:rPr>
              <a:t>худог</a:t>
            </a:r>
            <a:r>
              <a:rPr lang="ru-RU" dirty="0">
                <a:cs typeface="Gotham Pro Regular" panose="02000503040000020004" pitchFamily="2" charset="0"/>
              </a:rPr>
              <a:t> – ‘искусный’), воплотилась оценка особенностей мастерства таких специалистов. Художественный образ – результат мыслительной, познавательно-духовной и практической деятельности человека.</a:t>
            </a:r>
          </a:p>
          <a:p>
            <a:pPr lvl="0" algn="just">
              <a:spcBef>
                <a:spcPts val="600"/>
              </a:spcBef>
              <a:defRPr/>
            </a:pPr>
            <a:r>
              <a:rPr lang="ru-RU" dirty="0">
                <a:cs typeface="Gotham Pro Regular" panose="02000503040000020004" pitchFamily="2" charset="0"/>
              </a:rPr>
              <a:t>Профессии данного типа связаны с:</a:t>
            </a:r>
          </a:p>
          <a:p>
            <a:pPr lvl="0" algn="just">
              <a:defRPr/>
            </a:pPr>
            <a:r>
              <a:rPr lang="ru-RU" dirty="0">
                <a:cs typeface="Gotham Pro Regular" panose="02000503040000020004" pitchFamily="2" charset="0"/>
              </a:rPr>
              <a:t>– созданием, проектированием, моделированием художественных произведений (</a:t>
            </a:r>
            <a:r>
              <a:rPr lang="ru-RU" b="1" dirty="0">
                <a:solidFill>
                  <a:srgbClr val="1B587C"/>
                </a:solidFill>
                <a:cs typeface="Gotham Pro Regular" panose="02000503040000020004" pitchFamily="2" charset="0"/>
              </a:rPr>
              <a:t>художник, парикмахер, кондитер, композитор...</a:t>
            </a:r>
            <a:r>
              <a:rPr lang="ru-RU" dirty="0">
                <a:cs typeface="Gotham Pro Regular" panose="02000503040000020004" pitchFamily="2" charset="0"/>
              </a:rPr>
              <a:t>);</a:t>
            </a:r>
          </a:p>
          <a:p>
            <a:pPr lvl="0" algn="just">
              <a:defRPr/>
            </a:pPr>
            <a:r>
              <a:rPr lang="ru-RU" dirty="0">
                <a:cs typeface="Gotham Pro Regular" panose="02000503040000020004" pitchFamily="2" charset="0"/>
              </a:rPr>
              <a:t>– воспроизведением, изготовлением различных произведений искусства (</a:t>
            </a:r>
            <a:r>
              <a:rPr lang="ru-RU" b="1" dirty="0">
                <a:solidFill>
                  <a:srgbClr val="1B587C"/>
                </a:solidFill>
                <a:cs typeface="Gotham Pro Regular" panose="02000503040000020004" pitchFamily="2" charset="0"/>
              </a:rPr>
              <a:t>ювелир, закройщик, реставратор, флорист, актер...</a:t>
            </a:r>
            <a:r>
              <a:rPr lang="ru-RU" dirty="0">
                <a:cs typeface="Gotham Pro Regular" panose="02000503040000020004" pitchFamily="2" charset="0"/>
              </a:rPr>
              <a:t>).</a:t>
            </a:r>
          </a:p>
        </p:txBody>
      </p:sp>
      <p:sp>
        <p:nvSpPr>
          <p:cNvPr id="58" name="2-3">
            <a:extLst>
              <a:ext uri="{FF2B5EF4-FFF2-40B4-BE49-F238E27FC236}">
                <a16:creationId xmlns:a16="http://schemas.microsoft.com/office/drawing/2014/main" id="{73AC1F81-D868-4D57-9F70-68F756BBFA95}"/>
              </a:ext>
            </a:extLst>
          </p:cNvPr>
          <p:cNvSpPr/>
          <p:nvPr/>
        </p:nvSpPr>
        <p:spPr>
          <a:xfrm>
            <a:off x="11149522" y="1990179"/>
            <a:ext cx="344774" cy="355188"/>
          </a:xfrm>
          <a:prstGeom prst="roundRect">
            <a:avLst/>
          </a:prstGeom>
          <a:solidFill>
            <a:srgbClr val="1B58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/>
              <a:t>х</a:t>
            </a:r>
          </a:p>
        </p:txBody>
      </p:sp>
      <p:sp>
        <p:nvSpPr>
          <p:cNvPr id="49" name="3-2">
            <a:extLst>
              <a:ext uri="{FF2B5EF4-FFF2-40B4-BE49-F238E27FC236}">
                <a16:creationId xmlns:a16="http://schemas.microsoft.com/office/drawing/2014/main" id="{0B09780E-E89E-471E-9653-5359E4A75CC6}"/>
              </a:ext>
            </a:extLst>
          </p:cNvPr>
          <p:cNvSpPr/>
          <p:nvPr/>
        </p:nvSpPr>
        <p:spPr>
          <a:xfrm>
            <a:off x="3028339" y="2628763"/>
            <a:ext cx="7634113" cy="2155890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1B587C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b" anchorCtr="0"/>
          <a:lstStyle/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Профессии данного типа предполагают постоянную работу с </a:t>
            </a:r>
            <a:r>
              <a:rPr lang="ru-RU" b="1" dirty="0">
                <a:cs typeface="Gotham Pro Regular" panose="02000503040000020004" pitchFamily="2" charset="0"/>
              </a:rPr>
              <a:t>людьми</a:t>
            </a:r>
            <a:r>
              <a:rPr lang="ru-RU" dirty="0">
                <a:cs typeface="Gotham Pro Regular" panose="02000503040000020004" pitchFamily="2" charset="0"/>
              </a:rPr>
              <a:t> и связаны с: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– медицинским обслуживанием (</a:t>
            </a:r>
            <a:r>
              <a:rPr lang="ru-RU" b="1" dirty="0">
                <a:solidFill>
                  <a:srgbClr val="1B587C"/>
                </a:solidFill>
                <a:cs typeface="Gotham Pro Regular" panose="02000503040000020004" pitchFamily="2" charset="0"/>
              </a:rPr>
              <a:t>врач, медсестра...</a:t>
            </a:r>
            <a:r>
              <a:rPr lang="ru-RU" dirty="0">
                <a:cs typeface="Gotham Pro Regular" panose="02000503040000020004" pitchFamily="2" charset="0"/>
              </a:rPr>
              <a:t>);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– обучением и с воспитанием (</a:t>
            </a:r>
            <a:r>
              <a:rPr lang="ru-RU" b="1" dirty="0">
                <a:solidFill>
                  <a:srgbClr val="1B587C"/>
                </a:solidFill>
                <a:cs typeface="Gotham Pro Regular" panose="02000503040000020004" pitchFamily="2" charset="0"/>
              </a:rPr>
              <a:t>воспитатель, тренер, учитель...</a:t>
            </a:r>
            <a:r>
              <a:rPr lang="ru-RU" dirty="0">
                <a:cs typeface="Gotham Pro Regular" panose="02000503040000020004" pitchFamily="2" charset="0"/>
              </a:rPr>
              <a:t>);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– бытовым обслуживанием (</a:t>
            </a:r>
            <a:r>
              <a:rPr lang="ru-RU" b="1" dirty="0">
                <a:solidFill>
                  <a:srgbClr val="1B587C"/>
                </a:solidFill>
                <a:cs typeface="Gotham Pro Regular" panose="02000503040000020004" pitchFamily="2" charset="0"/>
              </a:rPr>
              <a:t>продавец, проводник, официант...</a:t>
            </a:r>
            <a:r>
              <a:rPr lang="ru-RU" dirty="0">
                <a:cs typeface="Gotham Pro Regular" panose="02000503040000020004" pitchFamily="2" charset="0"/>
              </a:rPr>
              <a:t>);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– правовой защитой (</a:t>
            </a:r>
            <a:r>
              <a:rPr lang="ru-RU" b="1" dirty="0">
                <a:solidFill>
                  <a:srgbClr val="1B587C"/>
                </a:solidFill>
                <a:cs typeface="Gotham Pro Regular" panose="02000503040000020004" pitchFamily="2" charset="0"/>
              </a:rPr>
              <a:t>юрист, участковый инспектор...</a:t>
            </a:r>
            <a:r>
              <a:rPr lang="ru-RU" dirty="0">
                <a:cs typeface="Gotham Pro Regular" panose="02000503040000020004" pitchFamily="2" charset="0"/>
              </a:rPr>
              <a:t>).</a:t>
            </a:r>
          </a:p>
        </p:txBody>
      </p:sp>
      <p:sp>
        <p:nvSpPr>
          <p:cNvPr id="59" name="3-3">
            <a:extLst>
              <a:ext uri="{FF2B5EF4-FFF2-40B4-BE49-F238E27FC236}">
                <a16:creationId xmlns:a16="http://schemas.microsoft.com/office/drawing/2014/main" id="{FA8992A9-E40D-48A6-AFA2-CB81D176B548}"/>
              </a:ext>
            </a:extLst>
          </p:cNvPr>
          <p:cNvSpPr/>
          <p:nvPr/>
        </p:nvSpPr>
        <p:spPr>
          <a:xfrm>
            <a:off x="10221548" y="2710819"/>
            <a:ext cx="344774" cy="355188"/>
          </a:xfrm>
          <a:prstGeom prst="roundRect">
            <a:avLst/>
          </a:prstGeom>
          <a:solidFill>
            <a:srgbClr val="1B58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/>
              <a:t>х</a:t>
            </a:r>
          </a:p>
        </p:txBody>
      </p:sp>
      <p:sp>
        <p:nvSpPr>
          <p:cNvPr id="45" name="4-2">
            <a:extLst>
              <a:ext uri="{FF2B5EF4-FFF2-40B4-BE49-F238E27FC236}">
                <a16:creationId xmlns:a16="http://schemas.microsoft.com/office/drawing/2014/main" id="{233B5138-0539-4B7E-AA31-AF5AEDC76F77}"/>
              </a:ext>
            </a:extLst>
          </p:cNvPr>
          <p:cNvSpPr/>
          <p:nvPr/>
        </p:nvSpPr>
        <p:spPr>
          <a:xfrm>
            <a:off x="4043867" y="2582272"/>
            <a:ext cx="4492385" cy="3555882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1B587C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b" anchorCtr="0"/>
          <a:lstStyle/>
          <a:p>
            <a:pPr lvl="0" algn="just">
              <a:defRPr/>
            </a:pPr>
            <a:r>
              <a:rPr lang="ru-RU" dirty="0">
                <a:cs typeface="Gotham Pro Regular" panose="02000503040000020004" pitchFamily="2" charset="0"/>
              </a:rPr>
              <a:t>В основе профессий лежит работа с </a:t>
            </a:r>
            <a:r>
              <a:rPr lang="ru-RU" b="1" dirty="0">
                <a:cs typeface="Gotham Pro Regular" panose="02000503040000020004" pitchFamily="2" charset="0"/>
              </a:rPr>
              <a:t>природными объектами и явлениями</a:t>
            </a:r>
            <a:r>
              <a:rPr lang="ru-RU" dirty="0">
                <a:cs typeface="Gotham Pro Regular" panose="02000503040000020004" pitchFamily="2" charset="0"/>
              </a:rPr>
              <a:t>.</a:t>
            </a:r>
          </a:p>
          <a:p>
            <a:pPr lvl="0" algn="just">
              <a:defRPr/>
            </a:pPr>
            <a:r>
              <a:rPr lang="ru-RU" dirty="0">
                <a:cs typeface="Gotham Pro Regular" panose="02000503040000020004" pitchFamily="2" charset="0"/>
              </a:rPr>
              <a:t>Связаны с:</a:t>
            </a:r>
          </a:p>
          <a:p>
            <a:pPr lvl="0" algn="just">
              <a:defRPr/>
            </a:pPr>
            <a:r>
              <a:rPr lang="ru-RU" dirty="0">
                <a:cs typeface="Gotham Pro Regular" panose="02000503040000020004" pitchFamily="2" charset="0"/>
              </a:rPr>
              <a:t>– изучением живой и неживой природы (</a:t>
            </a:r>
            <a:r>
              <a:rPr lang="ru-RU" b="1" dirty="0">
                <a:solidFill>
                  <a:srgbClr val="1B587C"/>
                </a:solidFill>
                <a:cs typeface="Gotham Pro Regular" panose="02000503040000020004" pitchFamily="2" charset="0"/>
              </a:rPr>
              <a:t>микробиолог, агрохимик, геолог...</a:t>
            </a:r>
            <a:r>
              <a:rPr lang="ru-RU" dirty="0">
                <a:cs typeface="Gotham Pro Regular" panose="02000503040000020004" pitchFamily="2" charset="0"/>
              </a:rPr>
              <a:t>);</a:t>
            </a:r>
          </a:p>
          <a:p>
            <a:pPr lvl="0" algn="just">
              <a:defRPr/>
            </a:pPr>
            <a:r>
              <a:rPr lang="ru-RU" dirty="0">
                <a:cs typeface="Gotham Pro Regular" panose="02000503040000020004" pitchFamily="2" charset="0"/>
              </a:rPr>
              <a:t>– уходом за растениями и животными (</a:t>
            </a:r>
            <a:r>
              <a:rPr lang="ru-RU" b="1" dirty="0">
                <a:solidFill>
                  <a:srgbClr val="1B587C"/>
                </a:solidFill>
                <a:cs typeface="Gotham Pro Regular" panose="02000503040000020004" pitchFamily="2" charset="0"/>
              </a:rPr>
              <a:t>лесовод, овощевод, фермер, зоотехник…</a:t>
            </a:r>
            <a:r>
              <a:rPr lang="ru-RU" dirty="0">
                <a:cs typeface="Gotham Pro Regular" panose="02000503040000020004" pitchFamily="2" charset="0"/>
              </a:rPr>
              <a:t>);</a:t>
            </a:r>
          </a:p>
          <a:p>
            <a:pPr lvl="0" algn="just">
              <a:defRPr/>
            </a:pPr>
            <a:r>
              <a:rPr lang="ru-RU" dirty="0">
                <a:cs typeface="Gotham Pro Regular" panose="02000503040000020004" pitchFamily="2" charset="0"/>
              </a:rPr>
              <a:t>– профилактикой и лечением заболеваний растений и животных (</a:t>
            </a:r>
            <a:r>
              <a:rPr lang="ru-RU" b="1" dirty="0">
                <a:solidFill>
                  <a:srgbClr val="1B587C"/>
                </a:solidFill>
                <a:cs typeface="Gotham Pro Regular" panose="02000503040000020004" pitchFamily="2" charset="0"/>
              </a:rPr>
              <a:t>ветеринар...</a:t>
            </a:r>
            <a:r>
              <a:rPr lang="ru-RU" dirty="0">
                <a:cs typeface="Gotham Pro Regular" panose="02000503040000020004" pitchFamily="2" charset="0"/>
              </a:rPr>
              <a:t>).</a:t>
            </a:r>
          </a:p>
        </p:txBody>
      </p:sp>
      <p:sp>
        <p:nvSpPr>
          <p:cNvPr id="60" name="4-3">
            <a:extLst>
              <a:ext uri="{FF2B5EF4-FFF2-40B4-BE49-F238E27FC236}">
                <a16:creationId xmlns:a16="http://schemas.microsoft.com/office/drawing/2014/main" id="{B13A621E-A07A-4B24-86EC-596E629CB7F4}"/>
              </a:ext>
            </a:extLst>
          </p:cNvPr>
          <p:cNvSpPr/>
          <p:nvPr/>
        </p:nvSpPr>
        <p:spPr>
          <a:xfrm>
            <a:off x="8088578" y="2664695"/>
            <a:ext cx="344774" cy="355188"/>
          </a:xfrm>
          <a:prstGeom prst="roundRect">
            <a:avLst/>
          </a:prstGeom>
          <a:solidFill>
            <a:srgbClr val="1B58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/>
              <a:t>х</a:t>
            </a:r>
          </a:p>
        </p:txBody>
      </p:sp>
      <p:sp>
        <p:nvSpPr>
          <p:cNvPr id="46" name="1-2">
            <a:extLst>
              <a:ext uri="{FF2B5EF4-FFF2-40B4-BE49-F238E27FC236}">
                <a16:creationId xmlns:a16="http://schemas.microsoft.com/office/drawing/2014/main" id="{A769C0EB-0A4E-4032-84CC-1EAE4AAE347E}"/>
              </a:ext>
            </a:extLst>
          </p:cNvPr>
          <p:cNvSpPr/>
          <p:nvPr/>
        </p:nvSpPr>
        <p:spPr>
          <a:xfrm>
            <a:off x="4205651" y="3078439"/>
            <a:ext cx="7428137" cy="2448335"/>
          </a:xfrm>
          <a:prstGeom prst="roundRect">
            <a:avLst>
              <a:gd name="adj" fmla="val 7755"/>
            </a:avLst>
          </a:prstGeom>
          <a:solidFill>
            <a:srgbClr val="323232">
              <a:lumMod val="10000"/>
              <a:lumOff val="90000"/>
            </a:srgbClr>
          </a:solidFill>
          <a:ln w="12700" cap="flat" cmpd="sng" algn="ctr">
            <a:solidFill>
              <a:srgbClr val="1B587C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Профессии данного типа объединяют в себе те виды деятельности, в которых происходит активное взаимодействие с разнообразными </a:t>
            </a:r>
            <a:r>
              <a:rPr lang="ru-RU" b="1" dirty="0">
                <a:cs typeface="Gotham Pro Regular" panose="02000503040000020004" pitchFamily="2" charset="0"/>
              </a:rPr>
              <a:t>приборами, машинами, механизмами</a:t>
            </a:r>
            <a:r>
              <a:rPr lang="ru-RU" dirty="0">
                <a:cs typeface="Gotham Pro Regular" panose="02000503040000020004" pitchFamily="2" charset="0"/>
              </a:rPr>
              <a:t>.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Связаны с: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– созданием, монтажом, сборкой и наладкой технических устройств (</a:t>
            </a:r>
            <a:r>
              <a:rPr lang="ru-RU" b="1" dirty="0">
                <a:solidFill>
                  <a:srgbClr val="1B587C"/>
                </a:solidFill>
                <a:cs typeface="Gotham Pro Regular" panose="02000503040000020004" pitchFamily="2" charset="0"/>
              </a:rPr>
              <a:t>инженер, радиомонтажник, сварщик...</a:t>
            </a:r>
            <a:r>
              <a:rPr lang="ru-RU" dirty="0">
                <a:cs typeface="Gotham Pro Regular" panose="02000503040000020004" pitchFamily="2" charset="0"/>
              </a:rPr>
              <a:t>);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– эксплуатацией технических средств (</a:t>
            </a:r>
            <a:r>
              <a:rPr lang="ru-RU" b="1" dirty="0">
                <a:solidFill>
                  <a:srgbClr val="1B587C"/>
                </a:solidFill>
                <a:cs typeface="Gotham Pro Regular" panose="02000503040000020004" pitchFamily="2" charset="0"/>
              </a:rPr>
              <a:t>водитель, токарь, швея...</a:t>
            </a:r>
            <a:r>
              <a:rPr lang="ru-RU" dirty="0">
                <a:cs typeface="Gotham Pro Regular" panose="02000503040000020004" pitchFamily="2" charset="0"/>
              </a:rPr>
              <a:t>);</a:t>
            </a:r>
          </a:p>
          <a:p>
            <a:pPr lvl="0">
              <a:defRPr/>
            </a:pPr>
            <a:r>
              <a:rPr lang="ru-RU" dirty="0">
                <a:cs typeface="Gotham Pro Regular" panose="02000503040000020004" pitchFamily="2" charset="0"/>
              </a:rPr>
              <a:t>– ремонтом техники (</a:t>
            </a:r>
            <a:r>
              <a:rPr lang="ru-RU" b="1" dirty="0">
                <a:solidFill>
                  <a:srgbClr val="1B587C"/>
                </a:solidFill>
                <a:cs typeface="Gotham Pro Regular" panose="02000503040000020004" pitchFamily="2" charset="0"/>
              </a:rPr>
              <a:t>механик, электромонтер...</a:t>
            </a:r>
            <a:r>
              <a:rPr lang="ru-RU" dirty="0">
                <a:cs typeface="Gotham Pro Regular" panose="02000503040000020004" pitchFamily="2" charset="0"/>
              </a:rPr>
              <a:t>).</a:t>
            </a:r>
          </a:p>
        </p:txBody>
      </p:sp>
      <p:sp>
        <p:nvSpPr>
          <p:cNvPr id="2" name="1-3">
            <a:extLst>
              <a:ext uri="{FF2B5EF4-FFF2-40B4-BE49-F238E27FC236}">
                <a16:creationId xmlns:a16="http://schemas.microsoft.com/office/drawing/2014/main" id="{FA420189-74D7-4896-8737-0D3E5C3F4E7C}"/>
              </a:ext>
            </a:extLst>
          </p:cNvPr>
          <p:cNvSpPr/>
          <p:nvPr/>
        </p:nvSpPr>
        <p:spPr>
          <a:xfrm>
            <a:off x="11233061" y="3144156"/>
            <a:ext cx="344774" cy="355188"/>
          </a:xfrm>
          <a:prstGeom prst="roundRect">
            <a:avLst/>
          </a:prstGeom>
          <a:solidFill>
            <a:srgbClr val="1B58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/>
              <a:t>х</a:t>
            </a:r>
          </a:p>
        </p:txBody>
      </p:sp>
      <p:sp>
        <p:nvSpPr>
          <p:cNvPr id="23" name="шторка">
            <a:extLst>
              <a:ext uri="{FF2B5EF4-FFF2-40B4-BE49-F238E27FC236}">
                <a16:creationId xmlns:a16="http://schemas.microsoft.com/office/drawing/2014/main" id="{8CE28F65-DF93-40F3-A48E-60A7A08B63AD}"/>
              </a:ext>
            </a:extLst>
          </p:cNvPr>
          <p:cNvSpPr/>
          <p:nvPr/>
        </p:nvSpPr>
        <p:spPr>
          <a:xfrm>
            <a:off x="0" y="1930704"/>
            <a:ext cx="12192000" cy="4927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9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4" grpId="0" animBg="1"/>
      <p:bldP spid="51" grpId="0" animBg="1"/>
      <p:bldP spid="51" grpId="1" animBg="1"/>
      <p:bldP spid="57" grpId="0" animBg="1"/>
      <p:bldP spid="57" grpId="1" animBg="1"/>
      <p:bldP spid="53" grpId="0" animBg="1"/>
      <p:bldP spid="53" grpId="1" animBg="1"/>
      <p:bldP spid="58" grpId="0" animBg="1"/>
      <p:bldP spid="58" grpId="1" animBg="1"/>
      <p:bldP spid="49" grpId="0" animBg="1"/>
      <p:bldP spid="49" grpId="1" animBg="1"/>
      <p:bldP spid="59" grpId="0" animBg="1"/>
      <p:bldP spid="59" grpId="1" animBg="1"/>
      <p:bldP spid="45" grpId="0" animBg="1"/>
      <p:bldP spid="45" grpId="1" animBg="1"/>
      <p:bldP spid="60" grpId="0" animBg="1"/>
      <p:bldP spid="60" grpId="1" animBg="1"/>
      <p:bldP spid="46" grpId="0" animBg="1"/>
      <p:bldP spid="46" grpId="1" animBg="1"/>
      <p:bldP spid="2" grpId="0" animBg="1"/>
      <p:bldP spid="2" grpId="1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E661BB2-95B2-42B7-8495-BF08C8FCA789}"/>
              </a:ext>
            </a:extLst>
          </p:cNvPr>
          <p:cNvSpPr/>
          <p:nvPr/>
        </p:nvSpPr>
        <p:spPr>
          <a:xfrm>
            <a:off x="79475" y="0"/>
            <a:ext cx="1879272" cy="1536572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956" y="6512992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804262" y="140165"/>
            <a:ext cx="8968637" cy="710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36000" bIns="36000" rtlCol="0">
            <a:noAutofit/>
          </a:bodyPr>
          <a:lstStyle/>
          <a:p>
            <a:pPr marL="273050" algn="just">
              <a:lnSpc>
                <a:spcPct val="90000"/>
              </a:lnSpc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опыт работы в волонтерских и студенческих отрядах, лагерях труда </a:t>
            </a:r>
            <a:r>
              <a:rPr lang="ru-RU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отдыха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может повлиять на выбор профессии?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048519" y="140165"/>
            <a:ext cx="1879272" cy="710441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048519" y="1009347"/>
            <a:ext cx="10749467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22" name="назад">
            <a:hlinkClick r:id="rId3" action="ppaction://hlinksldjump"/>
            <a:extLst>
              <a:ext uri="{FF2B5EF4-FFF2-40B4-BE49-F238E27FC236}">
                <a16:creationId xmlns:a16="http://schemas.microsoft.com/office/drawing/2014/main" id="{D63063EB-8605-4CB6-B80C-A5474D94CB0A}"/>
              </a:ext>
            </a:extLst>
          </p:cNvPr>
          <p:cNvSpPr/>
          <p:nvPr/>
        </p:nvSpPr>
        <p:spPr>
          <a:xfrm>
            <a:off x="8975087" y="1011278"/>
            <a:ext cx="2822899" cy="417148"/>
          </a:xfrm>
          <a:prstGeom prst="roundRect">
            <a:avLst>
              <a:gd name="adj" fmla="val 26121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6" name="AutoShape 2" descr="3_новый размер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06" y="935854"/>
            <a:ext cx="514061" cy="514061"/>
          </a:xfrm>
          <a:prstGeom prst="rect">
            <a:avLst/>
          </a:prstGeom>
        </p:spPr>
      </p:pic>
      <p:pic>
        <p:nvPicPr>
          <p:cNvPr id="2050" name="Picture 2" descr="Профессиональное самоопределение">
            <a:extLst>
              <a:ext uri="{FF2B5EF4-FFF2-40B4-BE49-F238E27FC236}">
                <a16:creationId xmlns:a16="http://schemas.microsoft.com/office/drawing/2014/main" id="{3CD98638-8B5F-4C86-BB0A-0D3BD2E80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754" y="2665106"/>
            <a:ext cx="4814227" cy="267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8560F4B-1C81-41E0-AEBE-F3BDEAEC8F78}"/>
              </a:ext>
            </a:extLst>
          </p:cNvPr>
          <p:cNvGrpSpPr/>
          <p:nvPr/>
        </p:nvGrpSpPr>
        <p:grpSpPr>
          <a:xfrm>
            <a:off x="725733" y="4341217"/>
            <a:ext cx="2768021" cy="998928"/>
            <a:chOff x="903467" y="4840196"/>
            <a:chExt cx="2768021" cy="998928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AA0E2E16-CD5B-4F9A-9B3F-6C70B72549DF}"/>
                </a:ext>
              </a:extLst>
            </p:cNvPr>
            <p:cNvSpPr/>
            <p:nvPr/>
          </p:nvSpPr>
          <p:spPr>
            <a:xfrm>
              <a:off x="903467" y="5015069"/>
              <a:ext cx="2421856" cy="82405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0" rIns="36000" bIns="0" anchor="t">
              <a:spAutoFit/>
            </a:bodyPr>
            <a:lstStyle/>
            <a:p>
              <a:pPr algn="ctr" defTabSz="457200">
                <a:lnSpc>
                  <a:spcPct val="80000"/>
                </a:lnSpc>
                <a:spcAft>
                  <a:spcPts val="369"/>
                </a:spcAft>
                <a:defRPr/>
              </a:pPr>
              <a:r>
                <a:rPr lang="ru-RU" sz="2000" b="1" dirty="0">
                  <a:solidFill>
                    <a:schemeClr val="tx1"/>
                  </a:solidFill>
                  <a:cs typeface="Arial" panose="020B0604020202020204" pitchFamily="34" charset="0"/>
                </a:rPr>
                <a:t>Развитие профессиональных навыков</a:t>
              </a: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0B77B224-78DF-453D-A1D1-8715925A8A03}"/>
                </a:ext>
              </a:extLst>
            </p:cNvPr>
            <p:cNvSpPr/>
            <p:nvPr/>
          </p:nvSpPr>
          <p:spPr>
            <a:xfrm>
              <a:off x="3209934" y="4840196"/>
              <a:ext cx="461554" cy="4615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</a:rPr>
                <a:t>1</a:t>
              </a:r>
              <a:endParaRPr lang="ru-BY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AE16431-6427-4D7C-9F18-83E9813B0AAA}"/>
              </a:ext>
            </a:extLst>
          </p:cNvPr>
          <p:cNvSpPr/>
          <p:nvPr/>
        </p:nvSpPr>
        <p:spPr>
          <a:xfrm>
            <a:off x="460375" y="5432781"/>
            <a:ext cx="3117806" cy="978729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369"/>
              </a:spcAft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командная работа, лидерство,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управление временем (тайм-менеджмент), решение конфликтов и коммуникация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607E9CA-22FF-41DA-BCDC-49BDDB21FA2D}"/>
              </a:ext>
            </a:extLst>
          </p:cNvPr>
          <p:cNvGrpSpPr/>
          <p:nvPr/>
        </p:nvGrpSpPr>
        <p:grpSpPr>
          <a:xfrm>
            <a:off x="199418" y="2067444"/>
            <a:ext cx="3334951" cy="824055"/>
            <a:chOff x="903466" y="5015069"/>
            <a:chExt cx="3334951" cy="824055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12E0E6E1-A399-49A3-929E-2DD5891D7CB8}"/>
                </a:ext>
              </a:extLst>
            </p:cNvPr>
            <p:cNvSpPr/>
            <p:nvPr/>
          </p:nvSpPr>
          <p:spPr>
            <a:xfrm>
              <a:off x="903466" y="5015069"/>
              <a:ext cx="3025915" cy="82405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0" rIns="36000" bIns="0" anchor="t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369"/>
                </a:spcAft>
                <a:defRPr/>
              </a:pPr>
              <a:r>
                <a:rPr lang="ru-RU" sz="2000" b="1" dirty="0">
                  <a:solidFill>
                    <a:schemeClr val="tx1"/>
                  </a:solidFill>
                  <a:cs typeface="Arial" panose="020B0604020202020204" pitchFamily="34" charset="0"/>
                </a:rPr>
                <a:t>Осознание собственных профессиональных интересов</a:t>
              </a: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BEBA7C3E-256B-4AA1-A49C-3AC6F4C591F7}"/>
                </a:ext>
              </a:extLst>
            </p:cNvPr>
            <p:cNvSpPr/>
            <p:nvPr/>
          </p:nvSpPr>
          <p:spPr>
            <a:xfrm>
              <a:off x="3776863" y="5180182"/>
              <a:ext cx="461554" cy="4615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</a:rPr>
                <a:t>2</a:t>
              </a:r>
              <a:endParaRPr lang="ru-BY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DC2FE98-2616-4647-AB86-DDF104C13630}"/>
              </a:ext>
            </a:extLst>
          </p:cNvPr>
          <p:cNvSpPr/>
          <p:nvPr/>
        </p:nvSpPr>
        <p:spPr>
          <a:xfrm>
            <a:off x="260881" y="2963561"/>
            <a:ext cx="3058305" cy="1200329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369"/>
              </a:spcAft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позволяют обучающемуся попробовать себя в различных сферах и сделать вывод, что действительно ему интересно и важно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9E7B0F98-3E47-41A6-BA08-5601ADFA3001}"/>
              </a:ext>
            </a:extLst>
          </p:cNvPr>
          <p:cNvGrpSpPr/>
          <p:nvPr/>
        </p:nvGrpSpPr>
        <p:grpSpPr>
          <a:xfrm>
            <a:off x="4223356" y="1716466"/>
            <a:ext cx="3451564" cy="461554"/>
            <a:chOff x="477817" y="4998712"/>
            <a:chExt cx="3451564" cy="461554"/>
          </a:xfrm>
        </p:grpSpPr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id="{F84A151A-D7BB-4079-A052-A41AB06EABC5}"/>
                </a:ext>
              </a:extLst>
            </p:cNvPr>
            <p:cNvSpPr/>
            <p:nvPr/>
          </p:nvSpPr>
          <p:spPr>
            <a:xfrm>
              <a:off x="903466" y="5015069"/>
              <a:ext cx="3025915" cy="39988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54000" rIns="36000" bIns="54000" anchor="t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369"/>
                </a:spcAft>
                <a:defRPr/>
              </a:pPr>
              <a:r>
                <a:rPr lang="ru-RU" sz="2000" b="1" dirty="0">
                  <a:solidFill>
                    <a:schemeClr val="tx1"/>
                  </a:solidFill>
                  <a:cs typeface="Arial" panose="020B0604020202020204" pitchFamily="34" charset="0"/>
                </a:rPr>
                <a:t>Социальные контакты</a:t>
              </a: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7B440BBA-73B8-43E3-817B-D56D0718E2B8}"/>
                </a:ext>
              </a:extLst>
            </p:cNvPr>
            <p:cNvSpPr/>
            <p:nvPr/>
          </p:nvSpPr>
          <p:spPr>
            <a:xfrm>
              <a:off x="477817" y="4998712"/>
              <a:ext cx="461554" cy="4615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</a:rPr>
                <a:t>3</a:t>
              </a:r>
              <a:endParaRPr lang="ru-BY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611C7D35-16FB-42C0-8A72-D8BAD044A94D}"/>
              </a:ext>
            </a:extLst>
          </p:cNvPr>
          <p:cNvSpPr/>
          <p:nvPr/>
        </p:nvSpPr>
        <p:spPr>
          <a:xfrm>
            <a:off x="3842501" y="2211705"/>
            <a:ext cx="4338392" cy="53553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369"/>
              </a:spcAft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возможность познакомиться с людьми из разных профессиональных сфер деятельности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06BEA0B7-74AC-457F-A7E7-4D0D9FC9C18B}"/>
              </a:ext>
            </a:extLst>
          </p:cNvPr>
          <p:cNvGrpSpPr/>
          <p:nvPr/>
        </p:nvGrpSpPr>
        <p:grpSpPr>
          <a:xfrm>
            <a:off x="3973580" y="5339676"/>
            <a:ext cx="4148402" cy="461554"/>
            <a:chOff x="477817" y="4998712"/>
            <a:chExt cx="4148402" cy="461554"/>
          </a:xfrm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43A5C2BD-05AD-45A2-A411-B419B1FF0912}"/>
                </a:ext>
              </a:extLst>
            </p:cNvPr>
            <p:cNvSpPr/>
            <p:nvPr/>
          </p:nvSpPr>
          <p:spPr>
            <a:xfrm>
              <a:off x="903466" y="5015069"/>
              <a:ext cx="3722753" cy="39988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54000" rIns="36000" bIns="54000" anchor="t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369"/>
                </a:spcAft>
                <a:defRPr/>
              </a:pPr>
              <a:r>
                <a:rPr lang="ru-RU" sz="2000" b="1" dirty="0">
                  <a:solidFill>
                    <a:schemeClr val="tx1"/>
                  </a:solidFill>
                  <a:cs typeface="Arial" panose="020B0604020202020204" pitchFamily="34" charset="0"/>
                </a:rPr>
                <a:t>Опыт работы в условиях стресса</a:t>
              </a: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0B209BAA-7454-4C62-B5B1-AA9B997119FB}"/>
                </a:ext>
              </a:extLst>
            </p:cNvPr>
            <p:cNvSpPr/>
            <p:nvPr/>
          </p:nvSpPr>
          <p:spPr>
            <a:xfrm>
              <a:off x="477817" y="4998712"/>
              <a:ext cx="461554" cy="4615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</a:rPr>
                <a:t>6</a:t>
              </a:r>
              <a:endParaRPr lang="ru-BY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367B1D90-E45C-4324-BDB2-7333752272EB}"/>
              </a:ext>
            </a:extLst>
          </p:cNvPr>
          <p:cNvSpPr/>
          <p:nvPr/>
        </p:nvSpPr>
        <p:spPr>
          <a:xfrm>
            <a:off x="4399229" y="5848653"/>
            <a:ext cx="3759643" cy="53553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369"/>
              </a:spcAft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развитие стрессоустойчивости и умения быстро принимать решения</a:t>
            </a: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028433D-76DF-47EB-ADE2-FB9841A23C91}"/>
              </a:ext>
            </a:extLst>
          </p:cNvPr>
          <p:cNvGrpSpPr/>
          <p:nvPr/>
        </p:nvGrpSpPr>
        <p:grpSpPr>
          <a:xfrm>
            <a:off x="8292082" y="2381139"/>
            <a:ext cx="3451564" cy="461554"/>
            <a:chOff x="477817" y="4998712"/>
            <a:chExt cx="3451564" cy="461554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B1D20F94-3B01-4A84-9B71-214313949873}"/>
                </a:ext>
              </a:extLst>
            </p:cNvPr>
            <p:cNvSpPr/>
            <p:nvPr/>
          </p:nvSpPr>
          <p:spPr>
            <a:xfrm>
              <a:off x="903466" y="5015069"/>
              <a:ext cx="3025915" cy="39988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54000" rIns="36000" bIns="54000" anchor="t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369"/>
                </a:spcAft>
                <a:defRPr/>
              </a:pPr>
              <a:r>
                <a:rPr lang="ru-RU" sz="2000" b="1" dirty="0">
                  <a:solidFill>
                    <a:schemeClr val="tx1"/>
                  </a:solidFill>
                  <a:cs typeface="Arial" panose="020B0604020202020204" pitchFamily="34" charset="0"/>
                </a:rPr>
                <a:t>Профессиональный опыт</a:t>
              </a:r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67C2200E-E5FA-4D47-91F1-BADF3C8C04EB}"/>
                </a:ext>
              </a:extLst>
            </p:cNvPr>
            <p:cNvSpPr/>
            <p:nvPr/>
          </p:nvSpPr>
          <p:spPr>
            <a:xfrm>
              <a:off x="477817" y="4998712"/>
              <a:ext cx="461554" cy="4615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</a:rPr>
                <a:t>4</a:t>
              </a:r>
              <a:endParaRPr lang="ru-BY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4F3DAD55-ADBB-4EF9-9381-8985206529EE}"/>
              </a:ext>
            </a:extLst>
          </p:cNvPr>
          <p:cNvSpPr/>
          <p:nvPr/>
        </p:nvSpPr>
        <p:spPr>
          <a:xfrm>
            <a:off x="8685991" y="2844940"/>
            <a:ext cx="3260551" cy="75713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369"/>
              </a:spcAft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полноценное дополнение к резюме при трудоустройстве, особенно для студентов и недавних выпускников 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C387AE2E-4A64-43E7-94F3-118E1277521E}"/>
              </a:ext>
            </a:extLst>
          </p:cNvPr>
          <p:cNvGrpSpPr/>
          <p:nvPr/>
        </p:nvGrpSpPr>
        <p:grpSpPr>
          <a:xfrm>
            <a:off x="8265765" y="3984384"/>
            <a:ext cx="3820620" cy="461554"/>
            <a:chOff x="203225" y="5049983"/>
            <a:chExt cx="3820620" cy="461554"/>
          </a:xfrm>
        </p:grpSpPr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E05C89C7-41AC-4CF0-B644-A355566A7F02}"/>
                </a:ext>
              </a:extLst>
            </p:cNvPr>
            <p:cNvSpPr/>
            <p:nvPr/>
          </p:nvSpPr>
          <p:spPr>
            <a:xfrm>
              <a:off x="623451" y="5049983"/>
              <a:ext cx="3400394" cy="39988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54000" rIns="36000" bIns="54000" anchor="t">
              <a:spAutoFit/>
            </a:bodyPr>
            <a:lstStyle/>
            <a:p>
              <a:pPr algn="ctr">
                <a:lnSpc>
                  <a:spcPct val="80000"/>
                </a:lnSpc>
                <a:spcAft>
                  <a:spcPts val="369"/>
                </a:spcAft>
                <a:defRPr/>
              </a:pPr>
              <a:r>
                <a:rPr lang="ru-RU" sz="2000" b="1" dirty="0">
                  <a:solidFill>
                    <a:schemeClr val="tx1"/>
                  </a:solidFill>
                  <a:cs typeface="Arial" panose="020B0604020202020204" pitchFamily="34" charset="0"/>
                </a:rPr>
                <a:t>Социальная ответственность</a:t>
              </a:r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EDD34141-A186-4F35-A4D7-57D2E6938E7A}"/>
                </a:ext>
              </a:extLst>
            </p:cNvPr>
            <p:cNvSpPr/>
            <p:nvPr/>
          </p:nvSpPr>
          <p:spPr>
            <a:xfrm>
              <a:off x="203225" y="5049983"/>
              <a:ext cx="461554" cy="4615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</a:rPr>
                <a:t>5</a:t>
              </a:r>
              <a:endParaRPr lang="ru-BY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983C58F7-6FA2-4B40-81C5-FCF0539FC0C1}"/>
              </a:ext>
            </a:extLst>
          </p:cNvPr>
          <p:cNvSpPr/>
          <p:nvPr/>
        </p:nvSpPr>
        <p:spPr>
          <a:xfrm>
            <a:off x="8646146" y="4571994"/>
            <a:ext cx="3260551" cy="164352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369"/>
              </a:spcAft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возможность сформировать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у человека чувство социальной ответственности и желание работать в сферах, соответствующих волонтерской работе или работе профильного студенческого отряда, лагеря труда и отдыха</a:t>
            </a:r>
          </a:p>
        </p:txBody>
      </p:sp>
      <p:sp>
        <p:nvSpPr>
          <p:cNvPr id="15" name="скрыть">
            <a:extLst>
              <a:ext uri="{FF2B5EF4-FFF2-40B4-BE49-F238E27FC236}">
                <a16:creationId xmlns:a16="http://schemas.microsoft.com/office/drawing/2014/main" id="{76C3C2ED-8E79-4778-BABC-1CCCAE3C2928}"/>
              </a:ext>
            </a:extLst>
          </p:cNvPr>
          <p:cNvSpPr/>
          <p:nvPr/>
        </p:nvSpPr>
        <p:spPr>
          <a:xfrm>
            <a:off x="0" y="1536572"/>
            <a:ext cx="12192000" cy="5321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96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763919" y="258066"/>
            <a:ext cx="9045675" cy="757130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90000"/>
              </a:lnSpc>
              <a:spcAft>
                <a:spcPts val="6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 каких достоверных источников можно получить информацию о профессиях? </a:t>
            </a:r>
            <a:endParaRPr lang="ru-RU" sz="24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111534" y="258063"/>
            <a:ext cx="1879272" cy="751389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2" y="1044936"/>
            <a:ext cx="514061" cy="514061"/>
          </a:xfrm>
          <a:prstGeom prst="rect">
            <a:avLst/>
          </a:prstGeom>
        </p:spPr>
      </p:pic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158429" y="1137671"/>
            <a:ext cx="10651165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16" name="назад">
            <a:hlinkClick r:id="rId4" action="ppaction://hlinksldjump"/>
            <a:extLst>
              <a:ext uri="{FF2B5EF4-FFF2-40B4-BE49-F238E27FC236}">
                <a16:creationId xmlns:a16="http://schemas.microsoft.com/office/drawing/2014/main" id="{857D5BD7-27D1-4548-B4C8-AAE9049E34BF}"/>
              </a:ext>
            </a:extLst>
          </p:cNvPr>
          <p:cNvSpPr/>
          <p:nvPr/>
        </p:nvSpPr>
        <p:spPr>
          <a:xfrm>
            <a:off x="8908637" y="1123720"/>
            <a:ext cx="2900957" cy="451115"/>
          </a:xfrm>
          <a:prstGeom prst="roundRect">
            <a:avLst>
              <a:gd name="adj" fmla="val 26121"/>
            </a:avLst>
          </a:prstGeom>
          <a:solidFill>
            <a:srgbClr val="3660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BC14E323-01A2-46D1-B3D2-0BC6985A3AA6}"/>
              </a:ext>
            </a:extLst>
          </p:cNvPr>
          <p:cNvSpPr/>
          <p:nvPr/>
        </p:nvSpPr>
        <p:spPr>
          <a:xfrm>
            <a:off x="3455499" y="1735521"/>
            <a:ext cx="5258364" cy="1069524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171450" lvl="0" indent="-171450" defTabSz="9144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kern="0" dirty="0"/>
              <a:t>Министерство труда и социальной защиты Республики Беларусь</a:t>
            </a:r>
          </a:p>
          <a:p>
            <a:pPr marL="171450" lvl="0" indent="-171450" defTabSz="9144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kern="0" dirty="0"/>
              <a:t>Министерство образования Республики Беларусь</a:t>
            </a:r>
          </a:p>
          <a:p>
            <a:pPr marL="171450" lvl="0" indent="-171450" defTabSz="9144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kern="0" dirty="0" err="1"/>
              <a:t>Белстат</a:t>
            </a:r>
            <a:r>
              <a:rPr lang="ru-RU" sz="1400" kern="0" dirty="0"/>
              <a:t> (Национальный статистический комитет)</a:t>
            </a:r>
          </a:p>
          <a:p>
            <a:pPr marL="171450" lvl="0" indent="-171450" defTabSz="9144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kern="0" dirty="0"/>
              <a:t>Комитет по труду, занятости и социальной защите</a:t>
            </a:r>
          </a:p>
        </p:txBody>
      </p:sp>
      <p:pic>
        <p:nvPicPr>
          <p:cNvPr id="3074" name="Picture 2" descr="Профессиональное самоопределение. Советы психолога | Услуги психолога в  Твери">
            <a:extLst>
              <a:ext uri="{FF2B5EF4-FFF2-40B4-BE49-F238E27FC236}">
                <a16:creationId xmlns:a16="http://schemas.microsoft.com/office/drawing/2014/main" id="{3B366D46-AC58-4E31-A988-50A58EBAF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101" y="2066987"/>
            <a:ext cx="3561880" cy="394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: пятиугольник 16">
            <a:extLst>
              <a:ext uri="{FF2B5EF4-FFF2-40B4-BE49-F238E27FC236}">
                <a16:creationId xmlns:a16="http://schemas.microsoft.com/office/drawing/2014/main" id="{385F907E-DBA7-4A70-A434-CE3DFC4938E1}"/>
              </a:ext>
            </a:extLst>
          </p:cNvPr>
          <p:cNvSpPr/>
          <p:nvPr/>
        </p:nvSpPr>
        <p:spPr>
          <a:xfrm>
            <a:off x="680325" y="1741354"/>
            <a:ext cx="2684542" cy="1069523"/>
          </a:xfrm>
          <a:prstGeom prst="homePlate">
            <a:avLst/>
          </a:prstGeom>
          <a:solidFill>
            <a:srgbClr val="C22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Официальные государственные сайты</a:t>
            </a:r>
            <a:endParaRPr lang="ru-BY" b="1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903395B-9608-482E-921C-C6B32E892005}"/>
              </a:ext>
            </a:extLst>
          </p:cNvPr>
          <p:cNvSpPr/>
          <p:nvPr/>
        </p:nvSpPr>
        <p:spPr>
          <a:xfrm>
            <a:off x="4597085" y="4880098"/>
            <a:ext cx="4586627" cy="30777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defTabSz="914400">
              <a:spcAft>
                <a:spcPts val="554"/>
              </a:spcAft>
              <a:defRPr/>
            </a:pPr>
            <a:r>
              <a:rPr lang="ru-RU" sz="1400" kern="0" dirty="0"/>
              <a:t>Сайт Белорусского республиканского союза молодежи</a:t>
            </a:r>
          </a:p>
        </p:txBody>
      </p:sp>
      <p:sp>
        <p:nvSpPr>
          <p:cNvPr id="28" name="Стрелка: пятиугольник 27">
            <a:extLst>
              <a:ext uri="{FF2B5EF4-FFF2-40B4-BE49-F238E27FC236}">
                <a16:creationId xmlns:a16="http://schemas.microsoft.com/office/drawing/2014/main" id="{57FCBFB4-9CAB-4576-87EF-5A7FF78C4C5C}"/>
              </a:ext>
            </a:extLst>
          </p:cNvPr>
          <p:cNvSpPr/>
          <p:nvPr/>
        </p:nvSpPr>
        <p:spPr>
          <a:xfrm>
            <a:off x="680325" y="4845240"/>
            <a:ext cx="3766094" cy="442464"/>
          </a:xfrm>
          <a:prstGeom prst="homePlate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tx1"/>
                </a:solidFill>
              </a:rPr>
              <a:t>Сайты молодежных объединений</a:t>
            </a:r>
          </a:p>
        </p:txBody>
      </p:sp>
      <p:sp>
        <p:nvSpPr>
          <p:cNvPr id="29" name="Стрелка: пятиугольник 28">
            <a:extLst>
              <a:ext uri="{FF2B5EF4-FFF2-40B4-BE49-F238E27FC236}">
                <a16:creationId xmlns:a16="http://schemas.microsoft.com/office/drawing/2014/main" id="{BA701AE6-B09B-4E66-A476-EFDF4BA8C5B3}"/>
              </a:ext>
            </a:extLst>
          </p:cNvPr>
          <p:cNvSpPr/>
          <p:nvPr/>
        </p:nvSpPr>
        <p:spPr>
          <a:xfrm>
            <a:off x="680325" y="2947751"/>
            <a:ext cx="4025625" cy="467659"/>
          </a:xfrm>
          <a:prstGeom prst="homePlate">
            <a:avLst/>
          </a:prstGeom>
          <a:solidFill>
            <a:srgbClr val="D9E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tx1"/>
                </a:solidFill>
              </a:rPr>
              <a:t>Сайты учреждений образования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A86A796-C910-42F8-9A85-457C4E0FEDDB}"/>
              </a:ext>
            </a:extLst>
          </p:cNvPr>
          <p:cNvSpPr/>
          <p:nvPr/>
        </p:nvSpPr>
        <p:spPr>
          <a:xfrm>
            <a:off x="4823506" y="3027691"/>
            <a:ext cx="3376766" cy="30777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defTabSz="914400">
              <a:spcAft>
                <a:spcPts val="554"/>
              </a:spcAft>
              <a:defRPr/>
            </a:pPr>
            <a:r>
              <a:rPr lang="ru-RU" sz="1400" kern="0" dirty="0"/>
              <a:t>Сайты университетов и колледжей</a:t>
            </a:r>
          </a:p>
        </p:txBody>
      </p:sp>
      <p:sp>
        <p:nvSpPr>
          <p:cNvPr id="31" name="Стрелка: пятиугольник 30">
            <a:extLst>
              <a:ext uri="{FF2B5EF4-FFF2-40B4-BE49-F238E27FC236}">
                <a16:creationId xmlns:a16="http://schemas.microsoft.com/office/drawing/2014/main" id="{2BCEB2CA-7491-475A-BC14-610B21A7E4BF}"/>
              </a:ext>
            </a:extLst>
          </p:cNvPr>
          <p:cNvSpPr/>
          <p:nvPr/>
        </p:nvSpPr>
        <p:spPr>
          <a:xfrm>
            <a:off x="680325" y="3552284"/>
            <a:ext cx="5674281" cy="455672"/>
          </a:xfrm>
          <a:prstGeom prst="homePlate">
            <a:avLst/>
          </a:prstGeom>
          <a:solidFill>
            <a:srgbClr val="06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Социальные сети и профессиональные платформы</a:t>
            </a:r>
          </a:p>
        </p:txBody>
      </p:sp>
      <p:sp>
        <p:nvSpPr>
          <p:cNvPr id="33" name="Стрелка: пятиугольник 32">
            <a:extLst>
              <a:ext uri="{FF2B5EF4-FFF2-40B4-BE49-F238E27FC236}">
                <a16:creationId xmlns:a16="http://schemas.microsoft.com/office/drawing/2014/main" id="{648852FC-2C20-45B3-8D49-EC52FE458A82}"/>
              </a:ext>
            </a:extLst>
          </p:cNvPr>
          <p:cNvSpPr/>
          <p:nvPr/>
        </p:nvSpPr>
        <p:spPr>
          <a:xfrm>
            <a:off x="680325" y="5424578"/>
            <a:ext cx="3241438" cy="442464"/>
          </a:xfrm>
          <a:prstGeom prst="homePlate">
            <a:avLst/>
          </a:prstGeom>
          <a:solidFill>
            <a:srgbClr val="F6E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tx1"/>
                </a:solidFill>
              </a:rPr>
              <a:t>Профессиональные союзы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9C9CA9F-FD14-4E63-B508-B012DC718296}"/>
              </a:ext>
            </a:extLst>
          </p:cNvPr>
          <p:cNvSpPr/>
          <p:nvPr/>
        </p:nvSpPr>
        <p:spPr>
          <a:xfrm>
            <a:off x="3718789" y="5466534"/>
            <a:ext cx="4995074" cy="30777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r" defTabSz="914400">
              <a:spcAft>
                <a:spcPts val="554"/>
              </a:spcAft>
              <a:defRPr/>
            </a:pPr>
            <a:r>
              <a:rPr lang="ru-RU" sz="1400" kern="0" dirty="0"/>
              <a:t>Информационный портал федерации профсоюзов Беларуси</a:t>
            </a:r>
          </a:p>
        </p:txBody>
      </p:sp>
      <p:sp>
        <p:nvSpPr>
          <p:cNvPr id="35" name="Стрелка: пятиугольник 34">
            <a:extLst>
              <a:ext uri="{FF2B5EF4-FFF2-40B4-BE49-F238E27FC236}">
                <a16:creationId xmlns:a16="http://schemas.microsoft.com/office/drawing/2014/main" id="{1B06DDF1-8254-461F-8103-194B22506B7D}"/>
              </a:ext>
            </a:extLst>
          </p:cNvPr>
          <p:cNvSpPr/>
          <p:nvPr/>
        </p:nvSpPr>
        <p:spPr>
          <a:xfrm>
            <a:off x="680325" y="6003918"/>
            <a:ext cx="3241438" cy="625351"/>
          </a:xfrm>
          <a:prstGeom prst="homePlate">
            <a:avLst/>
          </a:prstGeom>
          <a:solidFill>
            <a:srgbClr val="B96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tx1"/>
                </a:solidFill>
              </a:rPr>
              <a:t>Научные и исследовательские работы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1926C19-5E5D-48F6-9511-8E4D88780CB0}"/>
              </a:ext>
            </a:extLst>
          </p:cNvPr>
          <p:cNvSpPr/>
          <p:nvPr/>
        </p:nvSpPr>
        <p:spPr>
          <a:xfrm>
            <a:off x="4029567" y="6065014"/>
            <a:ext cx="4995074" cy="52322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defTabSz="914400">
              <a:spcAft>
                <a:spcPts val="554"/>
              </a:spcAft>
              <a:defRPr/>
            </a:pPr>
            <a:r>
              <a:rPr lang="ru-RU" sz="1400" kern="0" dirty="0"/>
              <a:t>Исследования и отчеты, выполненные учебными заведениями, научными организациями  или аналитическими центрами</a:t>
            </a:r>
          </a:p>
        </p:txBody>
      </p:sp>
      <p:sp>
        <p:nvSpPr>
          <p:cNvPr id="37" name="Стрелка: пятиугольник 36">
            <a:extLst>
              <a:ext uri="{FF2B5EF4-FFF2-40B4-BE49-F238E27FC236}">
                <a16:creationId xmlns:a16="http://schemas.microsoft.com/office/drawing/2014/main" id="{30243A02-3D5B-49E1-B540-8284A71F6D23}"/>
              </a:ext>
            </a:extLst>
          </p:cNvPr>
          <p:cNvSpPr/>
          <p:nvPr/>
        </p:nvSpPr>
        <p:spPr>
          <a:xfrm>
            <a:off x="680325" y="4144830"/>
            <a:ext cx="2797270" cy="563536"/>
          </a:xfrm>
          <a:prstGeom prst="homePlate">
            <a:avLst/>
          </a:prstGeom>
          <a:solidFill>
            <a:srgbClr val="F15C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tx1"/>
                </a:solidFill>
              </a:rPr>
              <a:t>Рынок труда и сервисы по трудоустройству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39A1338E-2801-43B2-82A9-C35505F5F505}"/>
              </a:ext>
            </a:extLst>
          </p:cNvPr>
          <p:cNvSpPr/>
          <p:nvPr/>
        </p:nvSpPr>
        <p:spPr>
          <a:xfrm>
            <a:off x="3612648" y="4151666"/>
            <a:ext cx="4586627" cy="52322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defTabSz="914400">
              <a:spcAft>
                <a:spcPts val="554"/>
              </a:spcAft>
              <a:defRPr/>
            </a:pPr>
            <a:r>
              <a:rPr lang="ru-RU" sz="1400" kern="0" dirty="0"/>
              <a:t>Порталы вакансий, такие как: </a:t>
            </a:r>
            <a:r>
              <a:rPr lang="en-US" sz="1400" kern="0" dirty="0"/>
              <a:t>rabota.by, praca.by, gsz.gov.by, jobLab.by, gorodrabot.by, belmeta.by</a:t>
            </a:r>
            <a:endParaRPr lang="ru-RU" sz="1400" kern="0" dirty="0"/>
          </a:p>
        </p:txBody>
      </p:sp>
      <p:sp>
        <p:nvSpPr>
          <p:cNvPr id="14" name="скрыть">
            <a:extLst>
              <a:ext uri="{FF2B5EF4-FFF2-40B4-BE49-F238E27FC236}">
                <a16:creationId xmlns:a16="http://schemas.microsoft.com/office/drawing/2014/main" id="{28AC048F-0023-467A-868A-BB5B2CD533FA}"/>
              </a:ext>
            </a:extLst>
          </p:cNvPr>
          <p:cNvSpPr/>
          <p:nvPr/>
        </p:nvSpPr>
        <p:spPr>
          <a:xfrm>
            <a:off x="0" y="1681472"/>
            <a:ext cx="12192000" cy="5169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89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7179326" y="5004763"/>
            <a:ext cx="4763732" cy="94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ts val="168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1600" i="1" dirty="0">
                <a:latin typeface="Arial"/>
                <a:ea typeface="Arial"/>
                <a:cs typeface="Arial"/>
                <a:sym typeface="Arial"/>
              </a:rPr>
              <a:t>(выбор учреждения профессионального образования, преимущества национальной системы профессионального образования, встречи со студентами и учащимися учреждений профессионального образования)</a:t>
            </a:r>
          </a:p>
        </p:txBody>
      </p:sp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7179326" y="3773173"/>
            <a:ext cx="4542621" cy="13217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400" b="1" i="1" dirty="0">
                <a:solidFill>
                  <a:srgbClr val="09763A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Куда поступать учиться</a:t>
            </a:r>
          </a:p>
        </p:txBody>
      </p:sp>
      <p:sp>
        <p:nvSpPr>
          <p:cNvPr id="9" name="Google Shape;194;p25">
            <a:extLst>
              <a:ext uri="{FF2B5EF4-FFF2-40B4-BE49-F238E27FC236}">
                <a16:creationId xmlns:a16="http://schemas.microsoft.com/office/drawing/2014/main" id="{21CC88D4-5FDD-4A2D-852B-75C3ABB47066}"/>
              </a:ext>
            </a:extLst>
          </p:cNvPr>
          <p:cNvSpPr txBox="1">
            <a:spLocks/>
          </p:cNvSpPr>
          <p:nvPr/>
        </p:nvSpPr>
        <p:spPr>
          <a:xfrm>
            <a:off x="6842249" y="1572628"/>
            <a:ext cx="5100809" cy="14381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891114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АНОНС (январь)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DCC8E5-AE44-4A50-9646-A67E89B16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42" y="2234275"/>
            <a:ext cx="6734852" cy="3994623"/>
          </a:xfrm>
          <a:prstGeom prst="rect">
            <a:avLst/>
          </a:prstGeom>
        </p:spPr>
      </p:pic>
      <p:pic>
        <p:nvPicPr>
          <p:cNvPr id="7" name="Picture 14" descr="Шляпа выпускника – Бесплатные иконки: образование">
            <a:extLst>
              <a:ext uri="{FF2B5EF4-FFF2-40B4-BE49-F238E27FC236}">
                <a16:creationId xmlns:a16="http://schemas.microsoft.com/office/drawing/2014/main" id="{0349D0EB-3DFF-4B63-84DC-80996028B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t="19785" r="4425" b="15657"/>
          <a:stretch/>
        </p:blipFill>
        <p:spPr bwMode="auto">
          <a:xfrm>
            <a:off x="8550260" y="2768495"/>
            <a:ext cx="1497123" cy="10404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1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18440</TotalTime>
  <Words>980</Words>
  <Application>Microsoft Office PowerPoint</Application>
  <PresentationFormat>Широкоэкранный</PresentationFormat>
  <Paragraphs>145</Paragraphs>
  <Slides>8</Slides>
  <Notes>7</Notes>
  <HiddenSlides>5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  <vt:variant>
        <vt:lpstr>Произвольные показы</vt:lpstr>
      </vt:variant>
      <vt:variant>
        <vt:i4>1</vt:i4>
      </vt:variant>
    </vt:vector>
  </HeadingPairs>
  <TitlesOfParts>
    <vt:vector size="16" baseType="lpstr">
      <vt:lpstr>Calibri</vt:lpstr>
      <vt:lpstr>Arial</vt:lpstr>
      <vt:lpstr>Open Sans</vt:lpstr>
      <vt:lpstr>Arial Black</vt:lpstr>
      <vt:lpstr>Calibri Light</vt:lpstr>
      <vt:lpstr>Bahnschrift SemiLight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Анастасия Бендик</cp:lastModifiedBy>
  <cp:revision>1120</cp:revision>
  <cp:lastPrinted>2018-12-07T06:48:34Z</cp:lastPrinted>
  <dcterms:created xsi:type="dcterms:W3CDTF">2018-12-03T10:14:15Z</dcterms:created>
  <dcterms:modified xsi:type="dcterms:W3CDTF">2024-12-18T07:15:00Z</dcterms:modified>
</cp:coreProperties>
</file>