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11"/>
  </p:notesMasterIdLst>
  <p:sldIdLst>
    <p:sldId id="301" r:id="rId2"/>
    <p:sldId id="303" r:id="rId3"/>
    <p:sldId id="422" r:id="rId4"/>
    <p:sldId id="417" r:id="rId5"/>
    <p:sldId id="432" r:id="rId6"/>
    <p:sldId id="433" r:id="rId7"/>
    <p:sldId id="421" r:id="rId8"/>
    <p:sldId id="434" r:id="rId9"/>
    <p:sldId id="368" r:id="rId10"/>
  </p:sldIdLst>
  <p:sldSz cx="12192000" cy="6858000"/>
  <p:notesSz cx="6858000" cy="9144000"/>
  <p:embeddedFontLst>
    <p:embeddedFont>
      <p:font typeface="Arial Black" panose="020B0A04020102020204" pitchFamily="34" charset="0"/>
      <p:bold r:id="rId12"/>
    </p:embeddedFont>
    <p:embeddedFont>
      <p:font typeface="Bahnschrift SemiLight" panose="020B0502040204020203" pitchFamily="3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Open Sans" panose="020B0604020202020204" charset="0"/>
      <p:regular r:id="rId20"/>
      <p:bold r:id="rId21"/>
      <p:italic r:id="rId22"/>
      <p:boldItalic r:id="rId23"/>
    </p:embeddedFont>
  </p:embeddedFontLst>
  <p:custShowLst>
    <p:custShow name="карта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A69"/>
    <a:srgbClr val="4472C4"/>
    <a:srgbClr val="FFF5E1"/>
    <a:srgbClr val="ABEBEA"/>
    <a:srgbClr val="005DAA"/>
    <a:srgbClr val="D7EBFF"/>
    <a:srgbClr val="F8FCF6"/>
    <a:srgbClr val="B96E29"/>
    <a:srgbClr val="F6EE25"/>
    <a:srgbClr val="00A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662" autoAdjust="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22.01.2025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70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4680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0622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5570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3343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8563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03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Рисунок 6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46058C0-DC1F-4A05-8C05-2B1455781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693" y="132260"/>
            <a:ext cx="1523862" cy="1710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8E12A-85B4-4638-9F1D-A34802941553}"/>
              </a:ext>
            </a:extLst>
          </p:cNvPr>
          <p:cNvSpPr txBox="1"/>
          <p:nvPr userDrawn="1"/>
        </p:nvSpPr>
        <p:spPr>
          <a:xfrm>
            <a:off x="649918" y="553398"/>
            <a:ext cx="939746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0051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Light" panose="020B0502040204020203" pitchFamily="34" charset="0"/>
              </a:rPr>
              <a:t>Молодость – время выбора!</a:t>
            </a:r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C55EDB9-EE7D-4F74-B405-E4E625D0F1E2}"/>
              </a:ext>
            </a:extLst>
          </p:cNvPr>
          <p:cNvGrpSpPr/>
          <p:nvPr userDrawn="1"/>
        </p:nvGrpSpPr>
        <p:grpSpPr>
          <a:xfrm>
            <a:off x="0" y="0"/>
            <a:ext cx="4614945" cy="2277032"/>
            <a:chOff x="5763744" y="377489"/>
            <a:chExt cx="4614945" cy="2277032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AD03619E-229A-438F-912C-EFF6EE08C3F4}"/>
                </a:ext>
              </a:extLst>
            </p:cNvPr>
            <p:cNvGrpSpPr/>
            <p:nvPr/>
          </p:nvGrpSpPr>
          <p:grpSpPr>
            <a:xfrm>
              <a:off x="5763744" y="377489"/>
              <a:ext cx="4614945" cy="2277032"/>
              <a:chOff x="0" y="385571"/>
              <a:chExt cx="8530547" cy="4520186"/>
            </a:xfrm>
          </p:grpSpPr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0D983DBA-BE4A-4E62-9E7B-B60C66E5CD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85571"/>
                <a:ext cx="8530547" cy="452018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44" name="Группа 43">
                <a:extLst>
                  <a:ext uri="{FF2B5EF4-FFF2-40B4-BE49-F238E27FC236}">
                    <a16:creationId xmlns:a16="http://schemas.microsoft.com/office/drawing/2014/main" id="{2AC5EDFD-4450-48EC-9602-E7180411E3CB}"/>
                  </a:ext>
                </a:extLst>
              </p:cNvPr>
              <p:cNvGrpSpPr/>
              <p:nvPr/>
            </p:nvGrpSpPr>
            <p:grpSpPr>
              <a:xfrm>
                <a:off x="1957946" y="916038"/>
                <a:ext cx="4449779" cy="3082597"/>
                <a:chOff x="1957946" y="916038"/>
                <a:chExt cx="4449779" cy="3082597"/>
              </a:xfrm>
            </p:grpSpPr>
            <p:sp>
              <p:nvSpPr>
                <p:cNvPr id="45" name="Овал 44">
                  <a:extLst>
                    <a:ext uri="{FF2B5EF4-FFF2-40B4-BE49-F238E27FC236}">
                      <a16:creationId xmlns:a16="http://schemas.microsoft.com/office/drawing/2014/main" id="{B758E86E-E21B-43B9-B63E-493C446AF61B}"/>
                    </a:ext>
                  </a:extLst>
                </p:cNvPr>
                <p:cNvSpPr/>
                <p:nvPr/>
              </p:nvSpPr>
              <p:spPr>
                <a:xfrm>
                  <a:off x="2065508" y="1500223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6" name="Овал 45">
                  <a:extLst>
                    <a:ext uri="{FF2B5EF4-FFF2-40B4-BE49-F238E27FC236}">
                      <a16:creationId xmlns:a16="http://schemas.microsoft.com/office/drawing/2014/main" id="{9E583254-6F76-4AB1-99FE-AFBD86A933E2}"/>
                    </a:ext>
                  </a:extLst>
                </p:cNvPr>
                <p:cNvSpPr/>
                <p:nvPr/>
              </p:nvSpPr>
              <p:spPr>
                <a:xfrm>
                  <a:off x="3690084" y="916038"/>
                  <a:ext cx="283442" cy="256012"/>
                </a:xfrm>
                <a:prstGeom prst="ellipse">
                  <a:avLst/>
                </a:prstGeom>
                <a:noFill/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Овал 46">
                  <a:extLst>
                    <a:ext uri="{FF2B5EF4-FFF2-40B4-BE49-F238E27FC236}">
                      <a16:creationId xmlns:a16="http://schemas.microsoft.com/office/drawing/2014/main" id="{23F63028-9D20-400B-94A8-403D7334E5D6}"/>
                    </a:ext>
                  </a:extLst>
                </p:cNvPr>
                <p:cNvSpPr/>
                <p:nvPr/>
              </p:nvSpPr>
              <p:spPr>
                <a:xfrm>
                  <a:off x="3323874" y="2338088"/>
                  <a:ext cx="283442" cy="256012"/>
                </a:xfrm>
                <a:prstGeom prst="ellipse">
                  <a:avLst/>
                </a:prstGeom>
                <a:noFill/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Овал 47">
                  <a:extLst>
                    <a:ext uri="{FF2B5EF4-FFF2-40B4-BE49-F238E27FC236}">
                      <a16:creationId xmlns:a16="http://schemas.microsoft.com/office/drawing/2014/main" id="{57F9AA0F-9B60-4AB0-9C6D-E436A0210EF3}"/>
                    </a:ext>
                  </a:extLst>
                </p:cNvPr>
                <p:cNvSpPr/>
                <p:nvPr/>
              </p:nvSpPr>
              <p:spPr>
                <a:xfrm>
                  <a:off x="1957946" y="3151793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Овал 48">
                  <a:extLst>
                    <a:ext uri="{FF2B5EF4-FFF2-40B4-BE49-F238E27FC236}">
                      <a16:creationId xmlns:a16="http://schemas.microsoft.com/office/drawing/2014/main" id="{99759029-760A-4FF5-9B28-44251E20E418}"/>
                    </a:ext>
                  </a:extLst>
                </p:cNvPr>
                <p:cNvSpPr/>
                <p:nvPr/>
              </p:nvSpPr>
              <p:spPr>
                <a:xfrm>
                  <a:off x="2682756" y="3599592"/>
                  <a:ext cx="283442" cy="256012"/>
                </a:xfrm>
                <a:prstGeom prst="ellipse">
                  <a:avLst/>
                </a:prstGeom>
                <a:noFill/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0" name="Овал 49">
                  <a:extLst>
                    <a:ext uri="{FF2B5EF4-FFF2-40B4-BE49-F238E27FC236}">
                      <a16:creationId xmlns:a16="http://schemas.microsoft.com/office/drawing/2014/main" id="{819BDC6B-EC0B-4D94-BA5F-F46DADBA6BAA}"/>
                    </a:ext>
                  </a:extLst>
                </p:cNvPr>
                <p:cNvSpPr/>
                <p:nvPr/>
              </p:nvSpPr>
              <p:spPr>
                <a:xfrm>
                  <a:off x="5997546" y="3742623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1" name="Овал 50">
                  <a:extLst>
                    <a:ext uri="{FF2B5EF4-FFF2-40B4-BE49-F238E27FC236}">
                      <a16:creationId xmlns:a16="http://schemas.microsoft.com/office/drawing/2014/main" id="{893710BE-63A8-4342-8F8D-492D8F8CF7D3}"/>
                    </a:ext>
                  </a:extLst>
                </p:cNvPr>
                <p:cNvSpPr/>
                <p:nvPr/>
              </p:nvSpPr>
              <p:spPr>
                <a:xfrm>
                  <a:off x="4351904" y="2298643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2" name="Овал 51">
                  <a:extLst>
                    <a:ext uri="{FF2B5EF4-FFF2-40B4-BE49-F238E27FC236}">
                      <a16:creationId xmlns:a16="http://schemas.microsoft.com/office/drawing/2014/main" id="{548B8B71-832E-4EE7-99F0-223D86D5C519}"/>
                    </a:ext>
                  </a:extLst>
                </p:cNvPr>
                <p:cNvSpPr/>
                <p:nvPr/>
              </p:nvSpPr>
              <p:spPr>
                <a:xfrm>
                  <a:off x="6083399" y="2042821"/>
                  <a:ext cx="283442" cy="256012"/>
                </a:xfrm>
                <a:prstGeom prst="ellipse">
                  <a:avLst/>
                </a:prstGeom>
                <a:noFill/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D8EA1D3F-6990-4036-80A8-7DEC6825D41C}"/>
                    </a:ext>
                  </a:extLst>
                </p:cNvPr>
                <p:cNvSpPr/>
                <p:nvPr/>
              </p:nvSpPr>
              <p:spPr>
                <a:xfrm>
                  <a:off x="6124283" y="1417863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F72E517-84AA-4B69-9A8E-2DD2B1CBF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5907" y="776832"/>
              <a:ext cx="308023" cy="2825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4" descr="Белорусский Республиканский Союз Молодежи - mtec.by">
              <a:extLst>
                <a:ext uri="{FF2B5EF4-FFF2-40B4-BE49-F238E27FC236}">
                  <a16:creationId xmlns:a16="http://schemas.microsoft.com/office/drawing/2014/main" id="{BC108EE5-0E6E-4206-BAC9-8B2F3DB0E6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08" r="24574"/>
            <a:stretch/>
          </p:blipFill>
          <p:spPr bwMode="auto">
            <a:xfrm>
              <a:off x="6547340" y="1683002"/>
              <a:ext cx="248402" cy="20665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4" descr="Шляпа выпускника – Бесплатные иконки: образование">
              <a:extLst>
                <a:ext uri="{FF2B5EF4-FFF2-40B4-BE49-F238E27FC236}">
                  <a16:creationId xmlns:a16="http://schemas.microsoft.com/office/drawing/2014/main" id="{28712039-0945-495D-851C-7C3B35AD42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5" t="19785" r="4425" b="15657"/>
            <a:stretch/>
          </p:blipFill>
          <p:spPr bwMode="auto">
            <a:xfrm>
              <a:off x="8291226" y="1283375"/>
              <a:ext cx="341588" cy="21772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8" descr="здоровый образ жизни люди логотип шаблон вектор значок PNG , органический,  персонаж, зеленый PNG картинки и пнг рисунок для бесплатной загрузки">
              <a:extLst>
                <a:ext uri="{FF2B5EF4-FFF2-40B4-BE49-F238E27FC236}">
                  <a16:creationId xmlns:a16="http://schemas.microsoft.com/office/drawing/2014/main" id="{D0A89EF7-CEEF-4885-8089-8F0EC3046F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0" t="31630" r="24861" b="31038"/>
            <a:stretch/>
          </p:blipFill>
          <p:spPr bwMode="auto">
            <a:xfrm>
              <a:off x="9008359" y="1398807"/>
              <a:ext cx="332140" cy="22448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D359ED62-E56F-4702-8FCF-F895BC8D2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690" y="1924577"/>
              <a:ext cx="392492" cy="2249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FFA5371-111D-42CA-A634-C0FB589CA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8380" y="1283375"/>
              <a:ext cx="301688" cy="2763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EF3608DE-28FC-4D02-80C9-D4634899C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6475" y="1903654"/>
              <a:ext cx="440878" cy="4043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30" descr="Какие символы ассоциируются у кормянцев с Победой? - Зара над Сожам">
              <a:extLst>
                <a:ext uri="{FF2B5EF4-FFF2-40B4-BE49-F238E27FC236}">
                  <a16:creationId xmlns:a16="http://schemas.microsoft.com/office/drawing/2014/main" id="{82EB6A54-A26E-4F0A-879D-D6723BD41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4036" y="656485"/>
              <a:ext cx="572015" cy="380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332B6B3C-62DE-402E-BC3A-6BD843559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599" y="744066"/>
              <a:ext cx="428786" cy="630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85D5D226-A0CD-4D2A-BF2C-6EB0D61655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37"/>
            <a:stretch/>
          </p:blipFill>
          <p:spPr bwMode="auto">
            <a:xfrm>
              <a:off x="9306265" y="775643"/>
              <a:ext cx="332140" cy="361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638352" cy="7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59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6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" Target="slide2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hyperlink" Target="https://gsz.gov.by/popr/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12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.xml"/><Relationship Id="rId11" Type="http://schemas.microsoft.com/office/2007/relationships/hdphoto" Target="../media/hdphoto7.wdp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hyperlink" Target="https://ripo.by/map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" Target="slide2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7403334" y="4369848"/>
            <a:ext cx="4788665" cy="208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b="1" i="1" dirty="0">
                <a:latin typeface="Arial"/>
                <a:ea typeface="Arial"/>
                <a:cs typeface="Arial"/>
                <a:sym typeface="Arial"/>
              </a:rPr>
              <a:t>(выбор учреждения профессионального образования, преимущества национальной системы профессионального образования; встречи со студентами 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b="1" i="1" dirty="0">
                <a:latin typeface="Arial"/>
                <a:ea typeface="Arial"/>
                <a:cs typeface="Arial"/>
                <a:sym typeface="Arial"/>
              </a:rPr>
              <a:t>и учащимися учреждений профессионального образования)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endParaRPr lang="ru-RU" b="1" i="1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7399341" y="2962126"/>
            <a:ext cx="4777740" cy="17106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000" b="1" dirty="0">
                <a:solidFill>
                  <a:srgbClr val="09763A"/>
                </a:solidFill>
                <a:latin typeface="Arial Black" panose="020B0A04020102020204" pitchFamily="34" charset="0"/>
                <a:ea typeface="Arial"/>
                <a:cs typeface="Calibri" panose="020F0502020204030204" pitchFamily="34" charset="0"/>
                <a:sym typeface="Arial"/>
              </a:rPr>
              <a:t>Куда поступать учиться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0F1C92-0742-42D6-B505-A5E22FAAC399}"/>
              </a:ext>
            </a:extLst>
          </p:cNvPr>
          <p:cNvSpPr/>
          <p:nvPr/>
        </p:nvSpPr>
        <p:spPr>
          <a:xfrm>
            <a:off x="5180309" y="6182810"/>
            <a:ext cx="1841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Январь, 2025 год</a:t>
            </a:r>
            <a:endParaRPr lang="ru-RU" dirty="0"/>
          </a:p>
        </p:txBody>
      </p:sp>
      <p:pic>
        <p:nvPicPr>
          <p:cNvPr id="6" name="Picture 14" descr="Шляпа выпускника – Бесплатные иконки: образование">
            <a:extLst>
              <a:ext uri="{FF2B5EF4-FFF2-40B4-BE49-F238E27FC236}">
                <a16:creationId xmlns:a16="http://schemas.microsoft.com/office/drawing/2014/main" id="{11C2BD1F-6299-4D57-B382-896CCBB9F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t="19785" r="4425" b="15657"/>
          <a:stretch/>
        </p:blipFill>
        <p:spPr bwMode="auto">
          <a:xfrm>
            <a:off x="8550260" y="2105555"/>
            <a:ext cx="1497123" cy="10404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21F29A-20EF-4236-9531-456109694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67" y="2105555"/>
            <a:ext cx="6734852" cy="399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4" name="Вопрос 1">
            <a:hlinkClick r:id="rId2" action="ppaction://hlinksldjump"/>
            <a:extLst>
              <a:ext uri="{FF2B5EF4-FFF2-40B4-BE49-F238E27FC236}">
                <a16:creationId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595756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Вопрос 2">
            <a:hlinkClick r:id="rId3" action="ppaction://hlinksldjump"/>
            <a:extLst>
              <a:ext uri="{FF2B5EF4-FFF2-40B4-BE49-F238E27FC236}">
                <a16:creationId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2839310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Вопрос 3">
            <a:hlinkClick r:id="rId4" action="ppaction://hlinksldjump"/>
            <a:extLst>
              <a:ext uri="{FF2B5EF4-FFF2-40B4-BE49-F238E27FC236}">
                <a16:creationId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082864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Вопрос 4">
            <a:hlinkClick r:id="rId5" action="ppaction://hlinksldjump"/>
            <a:extLst>
              <a:ext uri="{FF2B5EF4-FFF2-40B4-BE49-F238E27FC236}">
                <a16:creationId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326418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Вопрос 5">
            <a:hlinkClick r:id="rId6" action="ppaction://hlinksldjump"/>
            <a:extLst>
              <a:ext uri="{FF2B5EF4-FFF2-40B4-BE49-F238E27FC236}">
                <a16:creationId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569973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58" y="5656977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12" y="5656976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9" y="5709447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20" y="5656975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82" y="5634133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2372430" y="3043716"/>
            <a:ext cx="9538054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9763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Ответьте на вопросы викторины</a:t>
            </a:r>
            <a:endParaRPr lang="x-none" sz="4000" b="1" dirty="0">
              <a:solidFill>
                <a:srgbClr val="09763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:a16="http://schemas.microsoft.com/office/drawing/2014/main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32" y="2694783"/>
            <a:ext cx="1706311" cy="11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1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3C6FBCF5-3C2F-4B44-9965-798A6021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15" y="518284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2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07BD60B0-CC51-425F-966D-906A33F1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71" y="5234902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3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464A3D2C-9824-43F3-BBD7-2A4E2B78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28" y="5250270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4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150FFB68-B16F-4E05-B42B-216AA314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00" y="5260588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5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8C6E0501-A3DA-472D-BE1C-C6E45727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729" y="523490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EC0FBA0-6886-49DD-AAFF-DA448F805B7E}"/>
              </a:ext>
            </a:extLst>
          </p:cNvPr>
          <p:cNvSpPr/>
          <p:nvPr/>
        </p:nvSpPr>
        <p:spPr>
          <a:xfrm>
            <a:off x="5884156" y="499280"/>
            <a:ext cx="58466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rgbClr val="212529"/>
                </a:solidFill>
                <a:latin typeface="Open Sans"/>
              </a:rPr>
              <a:t>«</a:t>
            </a:r>
            <a:r>
              <a:rPr lang="ru-RU" sz="2400" i="1" dirty="0">
                <a:solidFill>
                  <a:srgbClr val="212529"/>
                </a:solidFill>
                <a:latin typeface="Open Sans"/>
              </a:rPr>
              <a:t>Образование – фундамент общества, пропуск для государства </a:t>
            </a:r>
            <a:br>
              <a:rPr lang="ru-RU" sz="2400" i="1" dirty="0">
                <a:solidFill>
                  <a:srgbClr val="212529"/>
                </a:solidFill>
                <a:latin typeface="Open Sans"/>
              </a:rPr>
            </a:br>
            <a:r>
              <a:rPr lang="ru-RU" sz="2400" i="1" dirty="0">
                <a:solidFill>
                  <a:srgbClr val="212529"/>
                </a:solidFill>
                <a:latin typeface="Open Sans"/>
              </a:rPr>
              <a:t>и всей нации в завтрашний день, </a:t>
            </a:r>
            <a:br>
              <a:rPr lang="ru-RU" sz="2400" i="1" dirty="0">
                <a:solidFill>
                  <a:srgbClr val="212529"/>
                </a:solidFill>
                <a:latin typeface="Open Sans"/>
              </a:rPr>
            </a:br>
            <a:r>
              <a:rPr lang="ru-RU" sz="2400" i="1" dirty="0">
                <a:solidFill>
                  <a:srgbClr val="212529"/>
                </a:solidFill>
                <a:latin typeface="Open Sans"/>
              </a:rPr>
              <a:t>в будущее</a:t>
            </a:r>
            <a:r>
              <a:rPr lang="ru-RU" sz="2400" dirty="0">
                <a:solidFill>
                  <a:srgbClr val="212529"/>
                </a:solidFill>
                <a:latin typeface="Open Sans"/>
              </a:rPr>
              <a:t>».</a:t>
            </a:r>
          </a:p>
          <a:p>
            <a:pPr algn="r"/>
            <a:endParaRPr lang="ru-RU" sz="2400" dirty="0">
              <a:solidFill>
                <a:srgbClr val="212529"/>
              </a:solidFill>
              <a:latin typeface="Open Sans"/>
            </a:endParaRPr>
          </a:p>
          <a:p>
            <a:pPr algn="r"/>
            <a:r>
              <a:rPr lang="ru-RU" sz="2400" b="0" i="0" u="none" strike="noStrike" dirty="0">
                <a:solidFill>
                  <a:srgbClr val="212529"/>
                </a:solidFill>
                <a:effectLst/>
                <a:latin typeface="Open Sans"/>
              </a:rPr>
              <a:t>Александр Лукашенко</a:t>
            </a:r>
          </a:p>
        </p:txBody>
      </p:sp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17031" y="246637"/>
            <a:ext cx="9051960" cy="810204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 следует учитывать при выборе учебного заведения </a:t>
            </a:r>
          </a:p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получения профессии? 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88583" y="246637"/>
            <a:ext cx="1879272" cy="781306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8583" y="1122946"/>
            <a:ext cx="10780408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38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5FEA83B1-DDD4-4E8E-9DBA-CC22299D5364}"/>
              </a:ext>
            </a:extLst>
          </p:cNvPr>
          <p:cNvSpPr/>
          <p:nvPr/>
        </p:nvSpPr>
        <p:spPr>
          <a:xfrm>
            <a:off x="9289777" y="1122946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20" name="пальчик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1027943"/>
            <a:ext cx="514061" cy="5140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41651C-300E-4B0F-A66B-3C4E1068B81F}"/>
              </a:ext>
            </a:extLst>
          </p:cNvPr>
          <p:cNvSpPr txBox="1"/>
          <p:nvPr/>
        </p:nvSpPr>
        <p:spPr>
          <a:xfrm>
            <a:off x="1852072" y="1660369"/>
            <a:ext cx="9962337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b="1" spc="2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Правильный выбор 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можно сделать, узнав все об учреждениях образования, где можно получить выбранную профессию.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Следует принимать во внимание следующую информацию: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7116FC-DA09-47F3-B0EA-2B3A5DF9E3B2}"/>
              </a:ext>
            </a:extLst>
          </p:cNvPr>
          <p:cNvSpPr txBox="1"/>
          <p:nvPr/>
        </p:nvSpPr>
        <p:spPr>
          <a:xfrm>
            <a:off x="1890145" y="2723956"/>
            <a:ext cx="9924263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ru-RU" sz="17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Какой уровень образования позволяет получить учебное заведение (профессионально-техническое, среднее специальное, высшее)?</a:t>
            </a:r>
          </a:p>
          <a:p>
            <a:pPr marL="342900" indent="-342900" algn="just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ru-RU" sz="17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 каким специальностям и специализациям осуществляется профессиональная подготовка?</a:t>
            </a:r>
          </a:p>
          <a:p>
            <a:pPr marL="342900" indent="-342900" algn="just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ru-RU" sz="17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Какая квалификация присваивается по окончании учреждения образования?</a:t>
            </a:r>
          </a:p>
          <a:p>
            <a:pPr marL="342900" indent="-342900" algn="just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ru-RU" sz="17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Каковы предоставляемые формы обучения (дневная, вечерняя, заочная)?</a:t>
            </a:r>
          </a:p>
          <a:p>
            <a:pPr marL="342900" indent="-342900" algn="just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ru-RU" sz="17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Платное или бесплатное обучение, размер оплаты за обучение?</a:t>
            </a:r>
          </a:p>
          <a:p>
            <a:pPr marL="342900" indent="-342900" algn="just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ru-RU" sz="17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Какие требования предъявляются к поступающим (возраст, состояние здоровья, пол, уровень образования)?</a:t>
            </a:r>
          </a:p>
          <a:p>
            <a:pPr marL="342900" indent="-342900" algn="just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ru-RU" sz="17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Каков порядок приема в учреждение образования (сроки подачи документов, сроки сдачи экзаменов, льготы поступающим)?</a:t>
            </a:r>
          </a:p>
          <a:p>
            <a:pPr marL="342900" indent="-342900" algn="just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ru-RU" sz="17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Какова продолжительность обучения?</a:t>
            </a:r>
          </a:p>
          <a:p>
            <a:pPr marL="342900" indent="-342900" algn="just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ru-RU" sz="17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Оказывает ли учебное заведение помощь в трудоустройстве выпускников?</a:t>
            </a:r>
          </a:p>
          <a:p>
            <a:pPr marL="342900" indent="-342900" algn="just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ru-RU" sz="17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Есть ли подготовительные курсы. Когда они начинают работать и какова оплата за подготовку?</a:t>
            </a:r>
          </a:p>
          <a:p>
            <a:pPr marL="342900" indent="-342900" algn="just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ru-RU" sz="17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Когда проводятся «Дни открытых дверей» в учебном заведении?</a:t>
            </a:r>
          </a:p>
          <a:p>
            <a:pPr marL="342900" indent="-342900" algn="just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ru-RU" sz="17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Уточните адрес учебного заведения и его полное название.</a:t>
            </a:r>
          </a:p>
        </p:txBody>
      </p:sp>
      <p:pic>
        <p:nvPicPr>
          <p:cNvPr id="6" name="Рисунок 5">
            <a:hlinkClick r:id="rId5"/>
            <a:extLst>
              <a:ext uri="{FF2B5EF4-FFF2-40B4-BE49-F238E27FC236}">
                <a16:creationId xmlns:a16="http://schemas.microsoft.com/office/drawing/2014/main" id="{E23A78C8-12AF-4548-8B92-B5FA1185A7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" y="3504053"/>
            <a:ext cx="1402080" cy="14020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2AFC4C-51FC-436E-8FB5-79A018DC8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386749"/>
            <a:ext cx="1890144" cy="10919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8E11F75-1494-4001-B3E7-97417BC7E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5816" y="3753474"/>
            <a:ext cx="302115" cy="3010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2C6FA91-4FE4-4B08-96E9-BFB97148C0F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96" y="4276987"/>
            <a:ext cx="392087" cy="40671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BDAD7C1-444B-49C4-BB41-B94149B1775C}"/>
              </a:ext>
            </a:extLst>
          </p:cNvPr>
          <p:cNvSpPr/>
          <p:nvPr/>
        </p:nvSpPr>
        <p:spPr>
          <a:xfrm>
            <a:off x="195806" y="4931473"/>
            <a:ext cx="1561309" cy="1303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/>
              <a:t>Пройдите бесплатный тест и узнайте, какие профессии вам подходят и как стать тем, кем вы хотите</a:t>
            </a:r>
          </a:p>
        </p:txBody>
      </p:sp>
      <p:sp>
        <p:nvSpPr>
          <p:cNvPr id="9" name="шторка">
            <a:extLst>
              <a:ext uri="{FF2B5EF4-FFF2-40B4-BE49-F238E27FC236}">
                <a16:creationId xmlns:a16="http://schemas.microsoft.com/office/drawing/2014/main" id="{D415E154-D706-4557-B23C-F1C1C5D24AC0}"/>
              </a:ext>
            </a:extLst>
          </p:cNvPr>
          <p:cNvSpPr/>
          <p:nvPr/>
        </p:nvSpPr>
        <p:spPr>
          <a:xfrm>
            <a:off x="0" y="1637007"/>
            <a:ext cx="12192000" cy="5126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4632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7A8DFC5-41BC-4676-A9E8-0672EE7FA1A3}"/>
              </a:ext>
            </a:extLst>
          </p:cNvPr>
          <p:cNvSpPr txBox="1"/>
          <p:nvPr/>
        </p:nvSpPr>
        <p:spPr>
          <a:xfrm>
            <a:off x="2728159" y="196180"/>
            <a:ext cx="9051960" cy="1142602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возможности предоставляют учреждения профессионально-технического и среднего специального образования?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1614" y="6490641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79" y="1301346"/>
            <a:ext cx="514061" cy="514061"/>
          </a:xfrm>
          <a:prstGeom prst="rect">
            <a:avLst/>
          </a:prstGeom>
        </p:spPr>
      </p:pic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29881" y="196180"/>
            <a:ext cx="1879272" cy="1127737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26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22870" y="1392333"/>
            <a:ext cx="10875116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7" name="назад">
            <a:hlinkClick r:id="rId6" action="ppaction://hlinksldjump"/>
            <a:extLst>
              <a:ext uri="{FF2B5EF4-FFF2-40B4-BE49-F238E27FC236}">
                <a16:creationId xmlns:a16="http://schemas.microsoft.com/office/drawing/2014/main" id="{634D4809-8AA9-4D72-A044-4183E489A657}"/>
              </a:ext>
            </a:extLst>
          </p:cNvPr>
          <p:cNvSpPr/>
          <p:nvPr/>
        </p:nvSpPr>
        <p:spPr>
          <a:xfrm>
            <a:off x="9135139" y="1392333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7229C51-3696-46DD-9AC4-37C596B43E34}"/>
              </a:ext>
            </a:extLst>
          </p:cNvPr>
          <p:cNvSpPr txBox="1"/>
          <p:nvPr/>
        </p:nvSpPr>
        <p:spPr>
          <a:xfrm>
            <a:off x="278601" y="2072294"/>
            <a:ext cx="3929405" cy="4627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300"/>
              </a:spcBef>
            </a:pPr>
            <a:r>
              <a:rPr lang="ru-RU" sz="2000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Возможности: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получить бесплатное профессиональное образование после 9-го или 11-го класса; 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 поступлении после 9-го класса – завершить среднее образование;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получить практико-ориентированную подготовку;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получать стипендию при успешной учебе;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проходить практику в местах будущего распределения; 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получить гарантированное первое рабочее место;</a:t>
            </a:r>
          </a:p>
          <a:p>
            <a:pPr marL="285750" indent="-285750" algn="just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одновременно освоить несколько профессий/квалификаций.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7386060-8C05-4E4B-AA00-D095FC6DCEF5}"/>
              </a:ext>
            </a:extLst>
          </p:cNvPr>
          <p:cNvSpPr/>
          <p:nvPr/>
        </p:nvSpPr>
        <p:spPr>
          <a:xfrm>
            <a:off x="8293576" y="2397119"/>
            <a:ext cx="3619823" cy="4213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/>
              <a:t>Сроки обучения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DEFB9B-E5CA-4CA4-824A-B70CF056F2A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828" y="3022288"/>
            <a:ext cx="392087" cy="40671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14F1027-EEBE-4AF3-AD54-75FFFBF89F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119" y="3695106"/>
            <a:ext cx="392087" cy="406712"/>
          </a:xfrm>
          <a:prstGeom prst="rect">
            <a:avLst/>
          </a:prstGeom>
        </p:spPr>
      </p:pic>
      <p:sp>
        <p:nvSpPr>
          <p:cNvPr id="24" name="1">
            <a:extLst>
              <a:ext uri="{FF2B5EF4-FFF2-40B4-BE49-F238E27FC236}">
                <a16:creationId xmlns:a16="http://schemas.microsoft.com/office/drawing/2014/main" id="{8929DD3D-D593-4AD5-8E0E-1EFD74C54A6F}"/>
              </a:ext>
            </a:extLst>
          </p:cNvPr>
          <p:cNvSpPr/>
          <p:nvPr/>
        </p:nvSpPr>
        <p:spPr>
          <a:xfrm>
            <a:off x="8630939" y="2980169"/>
            <a:ext cx="2521350" cy="421326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ПТО </a:t>
            </a:r>
            <a:r>
              <a:rPr lang="ru-RU" dirty="0"/>
              <a:t>от 6 мес. до 3 лет</a:t>
            </a:r>
          </a:p>
        </p:txBody>
      </p:sp>
      <p:sp>
        <p:nvSpPr>
          <p:cNvPr id="25" name="2">
            <a:extLst>
              <a:ext uri="{FF2B5EF4-FFF2-40B4-BE49-F238E27FC236}">
                <a16:creationId xmlns:a16="http://schemas.microsoft.com/office/drawing/2014/main" id="{B4B7FACD-C6D1-42A5-A5B2-1AA59896F85A}"/>
              </a:ext>
            </a:extLst>
          </p:cNvPr>
          <p:cNvSpPr/>
          <p:nvPr/>
        </p:nvSpPr>
        <p:spPr>
          <a:xfrm>
            <a:off x="8614148" y="3556821"/>
            <a:ext cx="3299251" cy="562746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ССО </a:t>
            </a:r>
            <a:r>
              <a:rPr lang="ru-RU" dirty="0"/>
              <a:t>3-4 года (после 9 классов)</a:t>
            </a:r>
          </a:p>
          <a:p>
            <a:pPr algn="ctr"/>
            <a:r>
              <a:rPr lang="ru-RU" dirty="0"/>
              <a:t>         2-3 года (после 11 класса)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0754C5D-E526-46CE-99D9-D794D5C619A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065" y="5106604"/>
            <a:ext cx="392087" cy="40671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E62A07A-5628-4953-BB87-7AB3E3F04EBE}"/>
              </a:ext>
            </a:extLst>
          </p:cNvPr>
          <p:cNvSpPr txBox="1"/>
          <p:nvPr/>
        </p:nvSpPr>
        <p:spPr>
          <a:xfrm>
            <a:off x="8293574" y="6160678"/>
            <a:ext cx="4006812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spc="25" dirty="0">
                <a:latin typeface="Calibri" panose="020F0502020204030204" pitchFamily="34" charset="0"/>
                <a:cs typeface="Calibri" panose="020F0502020204030204" pitchFamily="34" charset="0"/>
              </a:rPr>
              <a:t>Видео «Актуальное интервью. </a:t>
            </a:r>
            <a:br>
              <a:rPr lang="ru-RU" sz="1600" i="1" spc="25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i="1" spc="25" dirty="0">
                <a:latin typeface="Calibri" panose="020F0502020204030204" pitchFamily="34" charset="0"/>
                <a:cs typeface="Calibri" panose="020F0502020204030204" pitchFamily="34" charset="0"/>
              </a:rPr>
              <a:t>Андрей Иванец» (фрагмент) (0</a:t>
            </a:r>
            <a:r>
              <a:rPr lang="en-US" sz="1600" i="1" spc="25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1600" i="1" spc="25" dirty="0">
                <a:latin typeface="Calibri" panose="020F0502020204030204" pitchFamily="34" charset="0"/>
                <a:cs typeface="Calibri" panose="020F0502020204030204" pitchFamily="34" charset="0"/>
              </a:rPr>
              <a:t>:1</a:t>
            </a:r>
            <a:r>
              <a:rPr lang="en-US" sz="1600" i="1" spc="25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1600" i="1" spc="25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i="1" spc="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860955E-8173-4762-B0AD-0BA6D5FFA206}"/>
              </a:ext>
            </a:extLst>
          </p:cNvPr>
          <p:cNvGrpSpPr/>
          <p:nvPr/>
        </p:nvGrpSpPr>
        <p:grpSpPr>
          <a:xfrm>
            <a:off x="4600092" y="2597493"/>
            <a:ext cx="3422551" cy="3667722"/>
            <a:chOff x="4514387" y="2935975"/>
            <a:chExt cx="3422551" cy="366772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AA01662-2548-494F-8036-F2A6DDAD5328}"/>
                </a:ext>
              </a:extLst>
            </p:cNvPr>
            <p:cNvGrpSpPr/>
            <p:nvPr/>
          </p:nvGrpSpPr>
          <p:grpSpPr>
            <a:xfrm>
              <a:off x="4514387" y="2935975"/>
              <a:ext cx="3383904" cy="3667722"/>
              <a:chOff x="4514387" y="2935975"/>
              <a:chExt cx="3383904" cy="3667722"/>
            </a:xfrm>
          </p:grpSpPr>
          <p:sp>
            <p:nvSpPr>
              <p:cNvPr id="7" name="Выноска: двойная изогнутая линия с чертой 6">
                <a:extLst>
                  <a:ext uri="{FF2B5EF4-FFF2-40B4-BE49-F238E27FC236}">
                    <a16:creationId xmlns:a16="http://schemas.microsoft.com/office/drawing/2014/main" id="{9A9F4D8B-6777-4CC8-B6BE-EECD7504B657}"/>
                  </a:ext>
                </a:extLst>
              </p:cNvPr>
              <p:cNvSpPr/>
              <p:nvPr/>
            </p:nvSpPr>
            <p:spPr>
              <a:xfrm>
                <a:off x="4547627" y="2937783"/>
                <a:ext cx="3324430" cy="3665914"/>
              </a:xfrm>
              <a:prstGeom prst="accentCallout3">
                <a:avLst>
                  <a:gd name="adj1" fmla="val 26828"/>
                  <a:gd name="adj2" fmla="val -5926"/>
                  <a:gd name="adj3" fmla="val 101375"/>
                  <a:gd name="adj4" fmla="val -5665"/>
                  <a:gd name="adj5" fmla="val -1020"/>
                  <a:gd name="adj6" fmla="val -5664"/>
                  <a:gd name="adj7" fmla="val 101115"/>
                  <a:gd name="adj8" fmla="val -5239"/>
                </a:avLst>
              </a:prstGeom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" name="Рисунок 2">
                <a:extLst>
                  <a:ext uri="{FF2B5EF4-FFF2-40B4-BE49-F238E27FC236}">
                    <a16:creationId xmlns:a16="http://schemas.microsoft.com/office/drawing/2014/main" id="{1AE9B52A-6CA2-4CE7-B3D1-68F59A8C0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14387" y="2935975"/>
                <a:ext cx="3383904" cy="2216287"/>
              </a:xfrm>
              <a:prstGeom prst="rect">
                <a:avLst/>
              </a:prstGeom>
            </p:spPr>
          </p:pic>
        </p:grp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80B23D71-F352-4ACA-950E-7DF131F65AEC}"/>
                </a:ext>
              </a:extLst>
            </p:cNvPr>
            <p:cNvSpPr/>
            <p:nvPr/>
          </p:nvSpPr>
          <p:spPr>
            <a:xfrm>
              <a:off x="4612508" y="5225784"/>
              <a:ext cx="332443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Учреждения профессионально-технического и среднего специального образования</a:t>
              </a:r>
              <a:endParaRPr lang="ru-RU" sz="2000" dirty="0"/>
            </a:p>
          </p:txBody>
        </p:sp>
      </p:grp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A620B970-83D5-4BCA-9B2C-47B6D9347B1D}"/>
              </a:ext>
            </a:extLst>
          </p:cNvPr>
          <p:cNvCxnSpPr>
            <a:stCxn id="13" idx="1"/>
            <a:endCxn id="24" idx="1"/>
          </p:cNvCxnSpPr>
          <p:nvPr/>
        </p:nvCxnSpPr>
        <p:spPr>
          <a:xfrm rot="10800000" flipH="1" flipV="1">
            <a:off x="8293575" y="2607782"/>
            <a:ext cx="337363" cy="583050"/>
          </a:xfrm>
          <a:prstGeom prst="bentConnector3">
            <a:avLst>
              <a:gd name="adj1" fmla="val -67761"/>
            </a:avLst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06053CBB-C36C-426E-9955-5407808DA62C}"/>
              </a:ext>
            </a:extLst>
          </p:cNvPr>
          <p:cNvCxnSpPr>
            <a:stCxn id="13" idx="1"/>
            <a:endCxn id="25" idx="1"/>
          </p:cNvCxnSpPr>
          <p:nvPr/>
        </p:nvCxnSpPr>
        <p:spPr>
          <a:xfrm rot="10800000" flipH="1" flipV="1">
            <a:off x="8293576" y="2607782"/>
            <a:ext cx="320572" cy="1230412"/>
          </a:xfrm>
          <a:prstGeom prst="bentConnector3">
            <a:avLst>
              <a:gd name="adj1" fmla="val -71310"/>
            </a:avLst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Интервью2">
            <a:hlinkClick r:id="" action="ppaction://media"/>
            <a:extLst>
              <a:ext uri="{FF2B5EF4-FFF2-40B4-BE49-F238E27FC236}">
                <a16:creationId xmlns:a16="http://schemas.microsoft.com/office/drawing/2014/main" id="{F4241212-1516-4209-A059-610D968085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33194" y="4368537"/>
            <a:ext cx="2940585" cy="1654079"/>
          </a:xfrm>
          <a:prstGeom prst="rect">
            <a:avLst/>
          </a:prstGeom>
        </p:spPr>
      </p:pic>
      <p:sp>
        <p:nvSpPr>
          <p:cNvPr id="19" name="1-2">
            <a:extLst>
              <a:ext uri="{FF2B5EF4-FFF2-40B4-BE49-F238E27FC236}">
                <a16:creationId xmlns:a16="http://schemas.microsoft.com/office/drawing/2014/main" id="{DAF0073A-2A5B-471D-8D85-A5A518F19160}"/>
              </a:ext>
            </a:extLst>
          </p:cNvPr>
          <p:cNvSpPr/>
          <p:nvPr/>
        </p:nvSpPr>
        <p:spPr>
          <a:xfrm>
            <a:off x="5042101" y="3420275"/>
            <a:ext cx="6502947" cy="2412694"/>
          </a:xfrm>
          <a:prstGeom prst="roundRect">
            <a:avLst>
              <a:gd name="adj" fmla="val 7755"/>
            </a:avLst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ru-RU" dirty="0">
                <a:cs typeface="Gotham Pro Regular" panose="02000503040000020004" pitchFamily="2" charset="0"/>
              </a:rPr>
              <a:t>Учреждения </a:t>
            </a:r>
            <a:r>
              <a:rPr lang="ru-RU" b="1" dirty="0">
                <a:solidFill>
                  <a:srgbClr val="C00000"/>
                </a:solidFill>
                <a:cs typeface="Gotham Pro Regular" panose="02000503040000020004" pitchFamily="2" charset="0"/>
              </a:rPr>
              <a:t>ПТО</a:t>
            </a:r>
            <a:r>
              <a:rPr lang="ru-RU" dirty="0">
                <a:cs typeface="Gotham Pro Regular" panose="02000503040000020004" pitchFamily="2" charset="0"/>
              </a:rPr>
              <a:t> – это профессиональные колледжи, </a:t>
            </a:r>
          </a:p>
          <a:p>
            <a:pPr lvl="0">
              <a:defRPr/>
            </a:pPr>
            <a:r>
              <a:rPr lang="ru-RU" dirty="0">
                <a:cs typeface="Gotham Pro Regular" panose="02000503040000020004" pitchFamily="2" charset="0"/>
              </a:rPr>
              <a:t>по окончании которых учащийся получает профессионально-техническое образование (</a:t>
            </a:r>
            <a:r>
              <a:rPr lang="ru-RU" b="1" dirty="0">
                <a:cs typeface="Gotham Pro Regular" panose="02000503040000020004" pitchFamily="2" charset="0"/>
              </a:rPr>
              <a:t>рабочую профессию</a:t>
            </a:r>
            <a:r>
              <a:rPr lang="ru-RU" dirty="0">
                <a:cs typeface="Gotham Pro Regular" panose="02000503040000020004" pitchFamily="2" charset="0"/>
              </a:rPr>
              <a:t>). Выпускник учреждения ПТО может в дальнейшем получить как среднее специальное, так и высшее образование. Если учащийся поступил в учреждение ПТО после 11-го класса, то уже после года обучения может претендовать на сокращённое обучение на уровне среднего специального образования.</a:t>
            </a:r>
          </a:p>
        </p:txBody>
      </p:sp>
      <p:sp>
        <p:nvSpPr>
          <p:cNvPr id="10" name="1-3">
            <a:extLst>
              <a:ext uri="{FF2B5EF4-FFF2-40B4-BE49-F238E27FC236}">
                <a16:creationId xmlns:a16="http://schemas.microsoft.com/office/drawing/2014/main" id="{B5A41BE9-ABEB-4363-BB25-801C57E3E8EA}"/>
              </a:ext>
            </a:extLst>
          </p:cNvPr>
          <p:cNvSpPr/>
          <p:nvPr/>
        </p:nvSpPr>
        <p:spPr>
          <a:xfrm>
            <a:off x="11115306" y="3502522"/>
            <a:ext cx="337363" cy="289578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28" name="2-2">
            <a:extLst>
              <a:ext uri="{FF2B5EF4-FFF2-40B4-BE49-F238E27FC236}">
                <a16:creationId xmlns:a16="http://schemas.microsoft.com/office/drawing/2014/main" id="{33EF5A8E-FCD4-4553-B297-1730E84D37FE}"/>
              </a:ext>
            </a:extLst>
          </p:cNvPr>
          <p:cNvSpPr/>
          <p:nvPr/>
        </p:nvSpPr>
        <p:spPr>
          <a:xfrm>
            <a:off x="1270265" y="2909464"/>
            <a:ext cx="7153048" cy="3224605"/>
          </a:xfrm>
          <a:prstGeom prst="roundRect">
            <a:avLst>
              <a:gd name="adj" fmla="val 7755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ru-RU" dirty="0">
                <a:cs typeface="Gotham Pro Regular" panose="02000503040000020004" pitchFamily="2" charset="0"/>
              </a:rPr>
              <a:t>Учреждения </a:t>
            </a:r>
            <a:r>
              <a:rPr lang="ru-RU" b="1" dirty="0">
                <a:solidFill>
                  <a:srgbClr val="C00000"/>
                </a:solidFill>
                <a:cs typeface="Gotham Pro Regular" panose="02000503040000020004" pitchFamily="2" charset="0"/>
              </a:rPr>
              <a:t>ССО</a:t>
            </a:r>
            <a:r>
              <a:rPr lang="ru-RU" dirty="0">
                <a:cs typeface="Gotham Pro Regular" panose="02000503040000020004" pitchFamily="2" charset="0"/>
              </a:rPr>
              <a:t> – это колледжи, по окончании которых учащийся получает среднее специальное образование (</a:t>
            </a:r>
            <a:r>
              <a:rPr lang="ru-RU" b="1" dirty="0">
                <a:cs typeface="Gotham Pro Regular" panose="02000503040000020004" pitchFamily="2" charset="0"/>
              </a:rPr>
              <a:t>техническую специальность, профессию, навыки управленческой работы</a:t>
            </a:r>
            <a:r>
              <a:rPr lang="ru-RU" dirty="0">
                <a:cs typeface="Gotham Pro Regular" panose="02000503040000020004" pitchFamily="2" charset="0"/>
              </a:rPr>
              <a:t>). Это принципиально отличает выпускника учреждения ССО от выпускника учреждения ПТО, где даются только законченное среднее образование и рабочая профессия.</a:t>
            </a:r>
          </a:p>
          <a:p>
            <a:pPr lvl="0">
              <a:defRPr/>
            </a:pPr>
            <a:r>
              <a:rPr lang="ru-RU" dirty="0">
                <a:cs typeface="Gotham Pro Regular" panose="02000503040000020004" pitchFamily="2" charset="0"/>
              </a:rPr>
              <a:t>Плюсом обучения в колледжах является также место в общежитии, бесплатное горячее питание, бесплатный проезд в общественном транспорте (для учащихся 1-2 курса учреждений, расположенных на территории г. Минска), возможность заработать во время каникул и при прохождении практики.</a:t>
            </a:r>
          </a:p>
        </p:txBody>
      </p:sp>
      <p:sp>
        <p:nvSpPr>
          <p:cNvPr id="32" name="2-3">
            <a:extLst>
              <a:ext uri="{FF2B5EF4-FFF2-40B4-BE49-F238E27FC236}">
                <a16:creationId xmlns:a16="http://schemas.microsoft.com/office/drawing/2014/main" id="{4ACD917B-E8ED-410A-A870-AB7F26DDC389}"/>
              </a:ext>
            </a:extLst>
          </p:cNvPr>
          <p:cNvSpPr/>
          <p:nvPr/>
        </p:nvSpPr>
        <p:spPr>
          <a:xfrm>
            <a:off x="8034973" y="2992492"/>
            <a:ext cx="337363" cy="289578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Х</a:t>
            </a:r>
          </a:p>
        </p:txBody>
      </p:sp>
      <p:sp>
        <p:nvSpPr>
          <p:cNvPr id="15" name="шторка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83986" y="1882075"/>
            <a:ext cx="12192000" cy="4951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 fullScrn="1"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10" grpId="0" animBg="1"/>
      <p:bldP spid="10" grpId="1" animBg="1"/>
      <p:bldP spid="28" grpId="0" animBg="1"/>
      <p:bldP spid="28" grpId="1" animBg="1"/>
      <p:bldP spid="32" grpId="0" animBg="1"/>
      <p:bldP spid="32" grpId="1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4483" y="205367"/>
            <a:ext cx="8947835" cy="1421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 каким основным профилям и отраслям экономики осуществляют подготовку специалистов учреждения профессионально-технического и среднего специального образования?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65190" y="193858"/>
            <a:ext cx="1879272" cy="1421928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2" y="1584831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39268" y="1701128"/>
            <a:ext cx="10611620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4" name="назад">
            <a:hlinkClick r:id="rId6" action="ppaction://hlinksldjump"/>
            <a:extLst>
              <a:ext uri="{FF2B5EF4-FFF2-40B4-BE49-F238E27FC236}">
                <a16:creationId xmlns:a16="http://schemas.microsoft.com/office/drawing/2014/main" id="{5FD0EEDC-FCA0-45E4-8C69-708B5E7B11FB}"/>
              </a:ext>
            </a:extLst>
          </p:cNvPr>
          <p:cNvSpPr/>
          <p:nvPr/>
        </p:nvSpPr>
        <p:spPr>
          <a:xfrm>
            <a:off x="8849931" y="1704749"/>
            <a:ext cx="2900957" cy="421326"/>
          </a:xfrm>
          <a:prstGeom prst="roundRect">
            <a:avLst>
              <a:gd name="adj" fmla="val 26121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E260BC3-AE0C-46DA-B953-4D86A01DDC8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058" y="3354378"/>
            <a:ext cx="392087" cy="40671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20C0AC0-FE03-4527-9A5C-62B282429295}"/>
              </a:ext>
            </a:extLst>
          </p:cNvPr>
          <p:cNvSpPr txBox="1"/>
          <p:nvPr/>
        </p:nvSpPr>
        <p:spPr>
          <a:xfrm>
            <a:off x="8508726" y="4795668"/>
            <a:ext cx="3413853" cy="167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spc="25" dirty="0">
                <a:latin typeface="Calibri" panose="020F0502020204030204" pitchFamily="34" charset="0"/>
                <a:cs typeface="Calibri" panose="020F0502020204030204" pitchFamily="34" charset="0"/>
              </a:rPr>
              <a:t>Видео «Престиж и востребованность рабочих профессий». </a:t>
            </a:r>
          </a:p>
          <a:p>
            <a:pPr>
              <a:lnSpc>
                <a:spcPct val="80000"/>
              </a:lnSpc>
            </a:pPr>
            <a:r>
              <a:rPr lang="ru-RU" sz="1600" i="1" spc="25" dirty="0">
                <a:latin typeface="Calibri" panose="020F0502020204030204" pitchFamily="34" charset="0"/>
                <a:cs typeface="Calibri" panose="020F0502020204030204" pitchFamily="34" charset="0"/>
              </a:rPr>
              <a:t>Валерий </a:t>
            </a:r>
            <a:r>
              <a:rPr lang="ru-RU" sz="1600" i="1" spc="25" dirty="0" err="1">
                <a:latin typeface="Calibri" panose="020F0502020204030204" pitchFamily="34" charset="0"/>
                <a:cs typeface="Calibri" panose="020F0502020204030204" pitchFamily="34" charset="0"/>
              </a:rPr>
              <a:t>Голубовский</a:t>
            </a:r>
            <a:r>
              <a:rPr lang="ru-RU" sz="1600" i="1" spc="25" dirty="0">
                <a:latin typeface="Calibri" panose="020F0502020204030204" pitchFamily="34" charset="0"/>
                <a:cs typeface="Calibri" panose="020F0502020204030204" pitchFamily="34" charset="0"/>
              </a:rPr>
              <a:t>, ректор Республиканского института профессионального образования в эфире Белорусского радио</a:t>
            </a:r>
          </a:p>
          <a:p>
            <a:pPr>
              <a:lnSpc>
                <a:spcPct val="80000"/>
              </a:lnSpc>
            </a:pPr>
            <a:r>
              <a:rPr lang="ru-RU" sz="1600" i="1" spc="25" dirty="0">
                <a:latin typeface="Calibri" panose="020F0502020204030204" pitchFamily="34" charset="0"/>
                <a:cs typeface="Calibri" panose="020F0502020204030204" pitchFamily="34" charset="0"/>
              </a:rPr>
              <a:t>(05:48)</a:t>
            </a:r>
            <a:endParaRPr lang="en-US" sz="1600" i="1" spc="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Престиж и востребованность рабочих профессий. Валерий Голубовский, ректор Республиканского института профессионального образования в эфире Белорусского радио">
            <a:hlinkClick r:id="" action="ppaction://media"/>
            <a:extLst>
              <a:ext uri="{FF2B5EF4-FFF2-40B4-BE49-F238E27FC236}">
                <a16:creationId xmlns:a16="http://schemas.microsoft.com/office/drawing/2014/main" id="{1B1F9A59-FD1A-4DF5-B516-A958BEBFDB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7514" y="2660956"/>
            <a:ext cx="3188544" cy="179355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37AC93-65D2-4F78-9C3F-48448317C841}"/>
              </a:ext>
            </a:extLst>
          </p:cNvPr>
          <p:cNvSpPr/>
          <p:nvPr/>
        </p:nvSpPr>
        <p:spPr>
          <a:xfrm>
            <a:off x="400049" y="2245457"/>
            <a:ext cx="7870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46A69"/>
                </a:solidFill>
              </a:rPr>
              <a:t>Интерактивный путеводитель по системе профессионального образования Республики Беларусь</a:t>
            </a:r>
          </a:p>
        </p:txBody>
      </p:sp>
      <p:pic>
        <p:nvPicPr>
          <p:cNvPr id="3" name="Рисунок 2">
            <a:hlinkClick r:id="rId9"/>
            <a:extLst>
              <a:ext uri="{FF2B5EF4-FFF2-40B4-BE49-F238E27FC236}">
                <a16:creationId xmlns:a16="http://schemas.microsoft.com/office/drawing/2014/main" id="{D971FD03-54CD-4CDB-A819-35AD82C63E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6761" y="3076454"/>
            <a:ext cx="4664503" cy="365950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FE60E42-262B-4160-9973-5B1EE3E6FFA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83" y="5800398"/>
            <a:ext cx="392087" cy="40671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4098CDA-20A2-439E-9709-52E48CCEEB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0443" y="5303365"/>
            <a:ext cx="302115" cy="301079"/>
          </a:xfrm>
          <a:prstGeom prst="rect">
            <a:avLst/>
          </a:prstGeom>
        </p:spPr>
      </p:pic>
      <p:sp>
        <p:nvSpPr>
          <p:cNvPr id="23" name="шторка">
            <a:extLst>
              <a:ext uri="{FF2B5EF4-FFF2-40B4-BE49-F238E27FC236}">
                <a16:creationId xmlns:a16="http://schemas.microsoft.com/office/drawing/2014/main" id="{8CE28F65-DF93-40F3-A48E-60A7A08B63AD}"/>
              </a:ext>
            </a:extLst>
          </p:cNvPr>
          <p:cNvSpPr/>
          <p:nvPr/>
        </p:nvSpPr>
        <p:spPr>
          <a:xfrm>
            <a:off x="0" y="2207796"/>
            <a:ext cx="12192000" cy="4650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70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661BB2-95B2-42B7-8495-BF08C8FCA789}"/>
              </a:ext>
            </a:extLst>
          </p:cNvPr>
          <p:cNvSpPr/>
          <p:nvPr/>
        </p:nvSpPr>
        <p:spPr>
          <a:xfrm>
            <a:off x="79475" y="0"/>
            <a:ext cx="1879272" cy="153657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3956" y="6512992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04262" y="140165"/>
            <a:ext cx="8968637" cy="710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 системе образования нашей страны реализуется принцип «</a:t>
            </a:r>
            <a:r>
              <a:rPr lang="ru-RU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образование через всю жизнь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»? 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48519" y="140165"/>
            <a:ext cx="1879272" cy="710441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48519" y="1009347"/>
            <a:ext cx="10749467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2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D63063EB-8605-4CB6-B80C-A5474D94CB0A}"/>
              </a:ext>
            </a:extLst>
          </p:cNvPr>
          <p:cNvSpPr/>
          <p:nvPr/>
        </p:nvSpPr>
        <p:spPr>
          <a:xfrm>
            <a:off x="8975087" y="1011278"/>
            <a:ext cx="2822899" cy="417148"/>
          </a:xfrm>
          <a:prstGeom prst="roundRect">
            <a:avLst>
              <a:gd name="adj" fmla="val 2612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935854"/>
            <a:ext cx="514061" cy="51406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FA0E7A-BCD7-44DC-8C4E-892AA5CB3662}"/>
              </a:ext>
            </a:extLst>
          </p:cNvPr>
          <p:cNvSpPr/>
          <p:nvPr/>
        </p:nvSpPr>
        <p:spPr>
          <a:xfrm>
            <a:off x="307974" y="1703539"/>
            <a:ext cx="7430136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</a:rPr>
              <a:t>Образование через всю жизнь </a:t>
            </a:r>
            <a:r>
              <a:rPr lang="ru-RU" dirty="0">
                <a:solidFill>
                  <a:srgbClr val="000000"/>
                </a:solidFill>
              </a:rPr>
              <a:t>— концепция, которая подразумевает </a:t>
            </a:r>
            <a:r>
              <a:rPr lang="ru-RU" i="1" dirty="0">
                <a:solidFill>
                  <a:srgbClr val="000000"/>
                </a:solidFill>
              </a:rPr>
              <a:t>постоянное развитие личности</a:t>
            </a:r>
            <a:r>
              <a:rPr lang="ru-RU" dirty="0">
                <a:solidFill>
                  <a:srgbClr val="000000"/>
                </a:solidFill>
              </a:rPr>
              <a:t> в профессиональной, социальной, духовной сферах.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6AE4C8-A234-4F95-ACFD-B81ACA6CF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0845" y="2767869"/>
            <a:ext cx="4921686" cy="2023466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7FF6A32-B3CB-4073-B5BB-D2D4E33FEE6C}"/>
              </a:ext>
            </a:extLst>
          </p:cNvPr>
          <p:cNvSpPr/>
          <p:nvPr/>
        </p:nvSpPr>
        <p:spPr>
          <a:xfrm>
            <a:off x="307974" y="4918638"/>
            <a:ext cx="398081" cy="179919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Зачем?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1756ADE-5B4F-492E-BA12-9C34F5BD7335}"/>
              </a:ext>
            </a:extLst>
          </p:cNvPr>
          <p:cNvSpPr/>
          <p:nvPr/>
        </p:nvSpPr>
        <p:spPr>
          <a:xfrm>
            <a:off x="1172458" y="4918638"/>
            <a:ext cx="6458686" cy="3473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dirty="0"/>
              <a:t>Быть успешнее на работе или иметь возможность её сменить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9258743-EF90-40A8-B6E4-DD166E9E4E9D}"/>
              </a:ext>
            </a:extLst>
          </p:cNvPr>
          <p:cNvSpPr/>
          <p:nvPr/>
        </p:nvSpPr>
        <p:spPr>
          <a:xfrm>
            <a:off x="1190845" y="5442559"/>
            <a:ext cx="6440299" cy="3473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dirty="0">
                <a:solidFill>
                  <a:schemeClr val="dk1"/>
                </a:solidFill>
              </a:rPr>
              <a:t>П</a:t>
            </a:r>
            <a:r>
              <a:rPr lang="ru-RU" sz="1600" dirty="0"/>
              <a:t>остоянно поддерживать</a:t>
            </a:r>
            <a:r>
              <a:rPr lang="ru-RU" sz="1600" dirty="0">
                <a:solidFill>
                  <a:schemeClr val="dk1"/>
                </a:solidFill>
              </a:rPr>
              <a:t> мозг в тонусе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461D85A7-7787-45DA-8649-D90DC1F91BBB}"/>
              </a:ext>
            </a:extLst>
          </p:cNvPr>
          <p:cNvSpPr/>
          <p:nvPr/>
        </p:nvSpPr>
        <p:spPr>
          <a:xfrm>
            <a:off x="1190845" y="5930887"/>
            <a:ext cx="6440299" cy="3473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dk1"/>
                </a:solidFill>
              </a:rPr>
              <a:t>Расширение кругозора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8AE38E3-584E-4EA9-B46A-F076AE07133E}"/>
              </a:ext>
            </a:extLst>
          </p:cNvPr>
          <p:cNvSpPr/>
          <p:nvPr/>
        </p:nvSpPr>
        <p:spPr>
          <a:xfrm>
            <a:off x="1172459" y="6370506"/>
            <a:ext cx="6458685" cy="3473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dk1"/>
                </a:solidFill>
              </a:rPr>
              <a:t>Расширение круга общения</a:t>
            </a:r>
          </a:p>
        </p:txBody>
      </p:sp>
      <p:cxnSp>
        <p:nvCxnSpPr>
          <p:cNvPr id="27" name="Соединитель: уступ 26">
            <a:extLst>
              <a:ext uri="{FF2B5EF4-FFF2-40B4-BE49-F238E27FC236}">
                <a16:creationId xmlns:a16="http://schemas.microsoft.com/office/drawing/2014/main" id="{F4C60C9F-7798-4639-8366-81939B4EEC3C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706055" y="5092303"/>
            <a:ext cx="466403" cy="725934"/>
          </a:xfrm>
          <a:prstGeom prst="bentConnector3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: уступ 28">
            <a:extLst>
              <a:ext uri="{FF2B5EF4-FFF2-40B4-BE49-F238E27FC236}">
                <a16:creationId xmlns:a16="http://schemas.microsoft.com/office/drawing/2014/main" id="{D2B1A7A0-1DA7-4A6D-811D-4B6AF564C0DA}"/>
              </a:ext>
            </a:extLst>
          </p:cNvPr>
          <p:cNvCxnSpPr>
            <a:cxnSpLocks/>
            <a:stCxn id="9" idx="3"/>
            <a:endCxn id="23" idx="1"/>
          </p:cNvCxnSpPr>
          <p:nvPr/>
        </p:nvCxnSpPr>
        <p:spPr>
          <a:xfrm flipV="1">
            <a:off x="706055" y="5616224"/>
            <a:ext cx="484790" cy="202013"/>
          </a:xfrm>
          <a:prstGeom prst="bentConnector3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: уступ 30">
            <a:extLst>
              <a:ext uri="{FF2B5EF4-FFF2-40B4-BE49-F238E27FC236}">
                <a16:creationId xmlns:a16="http://schemas.microsoft.com/office/drawing/2014/main" id="{54E026F3-E903-4BE1-88D2-175FAECC5D70}"/>
              </a:ext>
            </a:extLst>
          </p:cNvPr>
          <p:cNvCxnSpPr>
            <a:cxnSpLocks/>
            <a:stCxn id="9" idx="3"/>
            <a:endCxn id="24" idx="1"/>
          </p:cNvCxnSpPr>
          <p:nvPr/>
        </p:nvCxnSpPr>
        <p:spPr>
          <a:xfrm>
            <a:off x="706055" y="5818237"/>
            <a:ext cx="484790" cy="286315"/>
          </a:xfrm>
          <a:prstGeom prst="bentConnector3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: уступ 32">
            <a:extLst>
              <a:ext uri="{FF2B5EF4-FFF2-40B4-BE49-F238E27FC236}">
                <a16:creationId xmlns:a16="http://schemas.microsoft.com/office/drawing/2014/main" id="{18ED375C-E37D-46F4-BC33-3CBA6E7AF6C9}"/>
              </a:ext>
            </a:extLst>
          </p:cNvPr>
          <p:cNvCxnSpPr>
            <a:cxnSpLocks/>
            <a:stCxn id="9" idx="3"/>
            <a:endCxn id="25" idx="1"/>
          </p:cNvCxnSpPr>
          <p:nvPr/>
        </p:nvCxnSpPr>
        <p:spPr>
          <a:xfrm>
            <a:off x="706055" y="5818237"/>
            <a:ext cx="466404" cy="725934"/>
          </a:xfrm>
          <a:prstGeom prst="bentConnector3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0978F6-1512-4D06-AFD9-1F305500E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5934" y="1593508"/>
            <a:ext cx="3485661" cy="5145121"/>
          </a:xfrm>
          <a:prstGeom prst="rect">
            <a:avLst/>
          </a:prstGeom>
        </p:spPr>
      </p:pic>
      <p:sp>
        <p:nvSpPr>
          <p:cNvPr id="15" name="скрыть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0" y="1536572"/>
            <a:ext cx="12192000" cy="5321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53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19" y="258066"/>
            <a:ext cx="9045675" cy="75713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вы думаете, какие профессии будут востребованы в будущем?</a:t>
            </a:r>
            <a:endParaRPr lang="ru-RU" sz="24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11534" y="258063"/>
            <a:ext cx="1879272" cy="751389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2" y="1044936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58429" y="1137671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16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857D5BD7-27D1-4548-B4C8-AAE9049E34BF}"/>
              </a:ext>
            </a:extLst>
          </p:cNvPr>
          <p:cNvSpPr/>
          <p:nvPr/>
        </p:nvSpPr>
        <p:spPr>
          <a:xfrm>
            <a:off x="8908637" y="1123720"/>
            <a:ext cx="2900957" cy="451115"/>
          </a:xfrm>
          <a:prstGeom prst="roundRect">
            <a:avLst>
              <a:gd name="adj" fmla="val 26121"/>
            </a:avLst>
          </a:prstGeom>
          <a:solidFill>
            <a:srgbClr val="3660A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85AAB5-83EC-473C-A1E0-2023C196A8B6}"/>
              </a:ext>
            </a:extLst>
          </p:cNvPr>
          <p:cNvSpPr txBox="1"/>
          <p:nvPr/>
        </p:nvSpPr>
        <p:spPr>
          <a:xfrm>
            <a:off x="807324" y="1960113"/>
            <a:ext cx="6867913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Беларуси сегодня среди самых востребованных профессий выделяют сотрудников: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области информационных технологий (IT) (программистов, веб-дизайнеров, SEO-специалистов);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специалистов в строительной сфере (отделочников, маляров, укладчиков плитки);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медработников (врачей, медсестер, санитарок);</a:t>
            </a:r>
            <a:endParaRPr lang="en-US" spc="25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инженеров;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специалистов в сфере торговли (продавцов-консультантов, контролеров-кассиров, администраторов торгового зала);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водителей и других работников транспортной сферы на многих предприятиях страны;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лингвистов (переводчиков с иностранного языка);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агрономов, ветеринаров, трактористов, операторов машинного доения.</a:t>
            </a: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4D1AF8-67F0-44BD-B70C-54F56F5DE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345" y="1847303"/>
            <a:ext cx="3322206" cy="467299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D7E1DBF-78F5-4A13-A9E2-16FFA5D09F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711" y="6274716"/>
            <a:ext cx="491160" cy="491160"/>
          </a:xfrm>
          <a:prstGeom prst="rect">
            <a:avLst/>
          </a:prstGeom>
        </p:spPr>
      </p:pic>
      <p:sp>
        <p:nvSpPr>
          <p:cNvPr id="14" name="скрыть">
            <a:extLst>
              <a:ext uri="{FF2B5EF4-FFF2-40B4-BE49-F238E27FC236}">
                <a16:creationId xmlns:a16="http://schemas.microsoft.com/office/drawing/2014/main" id="{28AC048F-0023-467A-868A-BB5B2CD533FA}"/>
              </a:ext>
            </a:extLst>
          </p:cNvPr>
          <p:cNvSpPr/>
          <p:nvPr/>
        </p:nvSpPr>
        <p:spPr>
          <a:xfrm>
            <a:off x="0" y="1681472"/>
            <a:ext cx="12192000" cy="5169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89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19" y="258066"/>
            <a:ext cx="9045675" cy="757130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вы думаете, какие профессии будут востребованы в будущем?</a:t>
            </a:r>
            <a:endParaRPr lang="ru-RU" sz="24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11534" y="258063"/>
            <a:ext cx="1879272" cy="751389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2" y="1044936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58429" y="1137671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16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857D5BD7-27D1-4548-B4C8-AAE9049E34BF}"/>
              </a:ext>
            </a:extLst>
          </p:cNvPr>
          <p:cNvSpPr/>
          <p:nvPr/>
        </p:nvSpPr>
        <p:spPr>
          <a:xfrm>
            <a:off x="8908637" y="1123720"/>
            <a:ext cx="2900957" cy="451115"/>
          </a:xfrm>
          <a:prstGeom prst="roundRect">
            <a:avLst>
              <a:gd name="adj" fmla="val 26121"/>
            </a:avLst>
          </a:prstGeom>
          <a:solidFill>
            <a:srgbClr val="3660A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14" name="скрыть" hidden="1">
            <a:extLst>
              <a:ext uri="{FF2B5EF4-FFF2-40B4-BE49-F238E27FC236}">
                <a16:creationId xmlns:a16="http://schemas.microsoft.com/office/drawing/2014/main" id="{28AC048F-0023-467A-868A-BB5B2CD533FA}"/>
              </a:ext>
            </a:extLst>
          </p:cNvPr>
          <p:cNvSpPr/>
          <p:nvPr/>
        </p:nvSpPr>
        <p:spPr>
          <a:xfrm>
            <a:off x="0" y="1681472"/>
            <a:ext cx="12192000" cy="5169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85AAB5-83EC-473C-A1E0-2023C196A8B6}"/>
              </a:ext>
            </a:extLst>
          </p:cNvPr>
          <p:cNvSpPr txBox="1"/>
          <p:nvPr/>
        </p:nvSpPr>
        <p:spPr>
          <a:xfrm>
            <a:off x="807324" y="1960113"/>
            <a:ext cx="6867913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Беларуси сегодня среди самых востребованных профессий выделяют сотрудников: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области информационных технологий (IT) (программистов, веб-дизайнеров, SEO-специалистов);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специалистов в строительной сфере (отделочников, маляров, укладчиков плитки);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медработников (врачей, медсестер, санитарок);</a:t>
            </a:r>
            <a:endParaRPr lang="en-US" spc="25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инженеров;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специалистов в сфере торговли (продавцов-консультантов, контролеров-кассиров, администраторов торгового зала);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водителей и других работников транспортной сферы на многих предприятиях страны;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лингвистов (переводчиков с иностранного языка);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агрономов, ветеринаров, трактористов, операторов машинного доения.</a:t>
            </a: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4D1AF8-67F0-44BD-B70C-54F56F5DE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345" y="1847303"/>
            <a:ext cx="3322206" cy="467299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D7E1DBF-78F5-4A13-A9E2-16FFA5D09F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711" y="6274716"/>
            <a:ext cx="491160" cy="491160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F4754BA-9D3B-49D0-896C-2E9E71B6A9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00"/>
          <a:stretch/>
        </p:blipFill>
        <p:spPr>
          <a:xfrm>
            <a:off x="6052725" y="108065"/>
            <a:ext cx="5102672" cy="671085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2C12971-769E-4695-8193-EAE4B6086848}"/>
              </a:ext>
            </a:extLst>
          </p:cNvPr>
          <p:cNvSpPr/>
          <p:nvPr/>
        </p:nvSpPr>
        <p:spPr>
          <a:xfrm>
            <a:off x="8205154" y="179294"/>
            <a:ext cx="1222927" cy="158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4472C4"/>
                </a:solidFill>
              </a:rPr>
              <a:t>РАБОЧИЕ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5FA92FB-E9AB-4DCB-AADA-8CB95AA8302C}"/>
              </a:ext>
            </a:extLst>
          </p:cNvPr>
          <p:cNvSpPr/>
          <p:nvPr/>
        </p:nvSpPr>
        <p:spPr>
          <a:xfrm>
            <a:off x="9729694" y="179294"/>
            <a:ext cx="1283409" cy="158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4472C4"/>
                </a:solidFill>
              </a:rPr>
              <a:t>СЛУЖАЩИЕ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5D5180-9FF7-4DF6-9DED-1759D50C2601}"/>
              </a:ext>
            </a:extLst>
          </p:cNvPr>
          <p:cNvSpPr/>
          <p:nvPr/>
        </p:nvSpPr>
        <p:spPr>
          <a:xfrm>
            <a:off x="8148117" y="376008"/>
            <a:ext cx="1317089" cy="2638578"/>
          </a:xfrm>
          <a:prstGeom prst="rect">
            <a:avLst/>
          </a:prstGeom>
          <a:solidFill>
            <a:srgbClr val="D7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Водитель автомобиля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Водитель погрузчика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Каменщик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Маляр, штукатур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Машинист крана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Монтажник строительных конструкций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Облицовщик-плиточник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Оператор станков с программным управлением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Официант, бармен, бариста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Повар, кондитер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Продавец, </a:t>
            </a:r>
          </a:p>
          <a:p>
            <a:pPr>
              <a:lnSpc>
                <a:spcPct val="85000"/>
              </a:lnSpc>
            </a:pPr>
            <a:r>
              <a:rPr lang="ru-RU" sz="850" dirty="0">
                <a:solidFill>
                  <a:srgbClr val="005DAA"/>
                </a:solidFill>
              </a:rPr>
              <a:t>контролер-кассир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Слесарь МСР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Слесарь по ремонту автомобилей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Слесарь-ремонтник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Слесарь-сантехник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Токарь, фрезеровщик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Электрогазосварщик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Электромонтер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F32241D-EF1A-4DDB-9B0B-F20ACFBC4EF2}"/>
              </a:ext>
            </a:extLst>
          </p:cNvPr>
          <p:cNvSpPr/>
          <p:nvPr/>
        </p:nvSpPr>
        <p:spPr>
          <a:xfrm>
            <a:off x="9738820" y="360639"/>
            <a:ext cx="1251390" cy="2638578"/>
          </a:xfrm>
          <a:prstGeom prst="rect">
            <a:avLst/>
          </a:prstGeom>
          <a:solidFill>
            <a:srgbClr val="D7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Банковский служащий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Библиотекарь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Бухгалтер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Воспитатель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Врач-специалист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Инженер-конструктор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Инженер-программист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Инженер-технолог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Инженер-электроник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Маркетолог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Мастер </a:t>
            </a:r>
            <a:r>
              <a:rPr lang="ru-RU" sz="850" dirty="0" err="1">
                <a:solidFill>
                  <a:srgbClr val="005DAA"/>
                </a:solidFill>
              </a:rPr>
              <a:t>производствен-ного</a:t>
            </a:r>
            <a:r>
              <a:rPr lang="ru-RU" sz="850" dirty="0">
                <a:solidFill>
                  <a:srgbClr val="005DAA"/>
                </a:solidFill>
              </a:rPr>
              <a:t> обучения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Медицинская сестра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Менеджер по продажам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Менеджер по внешнеэкономической деятельности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Специалист по кадрам, по подбору персонала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Учитель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Фельдшер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Экономист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Юрист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600EC21-5081-49A6-A799-9F8239BA0CD7}"/>
              </a:ext>
            </a:extLst>
          </p:cNvPr>
          <p:cNvSpPr/>
          <p:nvPr/>
        </p:nvSpPr>
        <p:spPr>
          <a:xfrm>
            <a:off x="8168028" y="3052890"/>
            <a:ext cx="1297178" cy="2141110"/>
          </a:xfrm>
          <a:prstGeom prst="rect">
            <a:avLst/>
          </a:prstGeom>
          <a:solidFill>
            <a:srgbClr val="AB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Бетонщик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Водитель троллейбуса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Кровельщик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Машинист электровоза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Машинист экскаватора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Наладчик станков с про- </a:t>
            </a:r>
            <a:r>
              <a:rPr lang="ru-RU" sz="850" dirty="0" err="1">
                <a:solidFill>
                  <a:srgbClr val="005DAA"/>
                </a:solidFill>
              </a:rPr>
              <a:t>граммным</a:t>
            </a:r>
            <a:r>
              <a:rPr lang="ru-RU" sz="850" dirty="0">
                <a:solidFill>
                  <a:srgbClr val="005DAA"/>
                </a:solidFill>
              </a:rPr>
              <a:t> управлением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Парикмахер, мастер по маникюру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Оператор связи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Слесарь КИПИА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Слесарь-сборщик бытовой техники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Станочник деревообрабатывающих станков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Столяр, плотник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Тракторист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Швея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A0789C1-EC5A-42BB-9CD0-2D2287879B46}"/>
              </a:ext>
            </a:extLst>
          </p:cNvPr>
          <p:cNvSpPr/>
          <p:nvPr/>
        </p:nvSpPr>
        <p:spPr>
          <a:xfrm>
            <a:off x="9777955" y="3061222"/>
            <a:ext cx="1225223" cy="2141110"/>
          </a:xfrm>
          <a:prstGeom prst="rect">
            <a:avLst/>
          </a:prstGeom>
          <a:solidFill>
            <a:srgbClr val="ABE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Акушерка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Артист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Архитектор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Бизнес-аналитик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Ветеринарный врач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Менеджер по туризму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Музыкальный руководитель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Педагог-психолог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Переводчик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Тренер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Системный администратор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Техник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Специалист по защите информации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Товаровед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Учитель-дефектолог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Фармацевт, провизор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78385B8-F648-4560-93AB-A347805A19D7}"/>
              </a:ext>
            </a:extLst>
          </p:cNvPr>
          <p:cNvSpPr/>
          <p:nvPr/>
        </p:nvSpPr>
        <p:spPr>
          <a:xfrm>
            <a:off x="8167729" y="5241101"/>
            <a:ext cx="1277267" cy="1437606"/>
          </a:xfrm>
          <a:prstGeom prst="rect">
            <a:avLst/>
          </a:prstGeom>
          <a:solidFill>
            <a:srgbClr val="FFF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Визажист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Вязальщица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Кузнец ручной ковки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Обувщик по ремонту обуви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Печатник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Портной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Проводник пассажирского вагона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Прядильщик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Телеграфист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Ткач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Фотограф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E818E38-F280-4E46-BBB3-048ADDD288D6}"/>
              </a:ext>
            </a:extLst>
          </p:cNvPr>
          <p:cNvSpPr/>
          <p:nvPr/>
        </p:nvSpPr>
        <p:spPr>
          <a:xfrm>
            <a:off x="9751934" y="5243993"/>
            <a:ext cx="1277267" cy="1443678"/>
          </a:xfrm>
          <a:prstGeom prst="rect">
            <a:avLst/>
          </a:prstGeom>
          <a:solidFill>
            <a:srgbClr val="FFF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Ветеринарный фельдшер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Дизайнер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Зубной техник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Модельер-конструктор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Корреспондент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Режиссер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Секретарь-референт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Страховой агент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Хореограф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Художник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Эколог </a:t>
            </a:r>
          </a:p>
          <a:p>
            <a:pPr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850" dirty="0">
                <a:solidFill>
                  <a:srgbClr val="005DAA"/>
                </a:solidFill>
              </a:rPr>
              <a:t> Экскурсовод</a:t>
            </a:r>
          </a:p>
        </p:txBody>
      </p:sp>
      <p:sp>
        <p:nvSpPr>
          <p:cNvPr id="8" name="Прямоугольник 7">
            <a:hlinkClick r:id="rId8" action="ppaction://hlinksldjump"/>
            <a:extLst>
              <a:ext uri="{FF2B5EF4-FFF2-40B4-BE49-F238E27FC236}">
                <a16:creationId xmlns:a16="http://schemas.microsoft.com/office/drawing/2014/main" id="{289DF78D-6D4D-44DB-974F-6B6260A6F3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7179326" y="5187643"/>
            <a:ext cx="4763732" cy="94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168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1600" i="1" dirty="0">
                <a:latin typeface="Arial"/>
                <a:ea typeface="Arial"/>
                <a:cs typeface="Arial"/>
                <a:sym typeface="Arial"/>
              </a:rPr>
              <a:t>(здоровый образ жизни; возможности для оздоровления и занятий спортом; профилактика наркопотребления и других вредных привычек)</a:t>
            </a:r>
          </a:p>
        </p:txBody>
      </p:sp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7179326" y="3773173"/>
            <a:ext cx="4763732" cy="13217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000" b="1" i="1" dirty="0">
                <a:solidFill>
                  <a:srgbClr val="09763A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Молодежь – за здоровый образ жизни</a:t>
            </a:r>
          </a:p>
        </p:txBody>
      </p:sp>
      <p:sp>
        <p:nvSpPr>
          <p:cNvPr id="9" name="Google Shape;194;p25">
            <a:extLst>
              <a:ext uri="{FF2B5EF4-FFF2-40B4-BE49-F238E27FC236}">
                <a16:creationId xmlns:a16="http://schemas.microsoft.com/office/drawing/2014/main" id="{21CC88D4-5FDD-4A2D-852B-75C3ABB47066}"/>
              </a:ext>
            </a:extLst>
          </p:cNvPr>
          <p:cNvSpPr txBox="1">
            <a:spLocks/>
          </p:cNvSpPr>
          <p:nvPr/>
        </p:nvSpPr>
        <p:spPr>
          <a:xfrm>
            <a:off x="6842249" y="1572628"/>
            <a:ext cx="5100809" cy="14381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891114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АНОНС (февраль)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A30E2A-7D72-47E7-AF62-262975247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960" y="2254510"/>
            <a:ext cx="6773751" cy="389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14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19331</TotalTime>
  <Words>1149</Words>
  <Application>Microsoft Office PowerPoint</Application>
  <PresentationFormat>Широкоэкранный</PresentationFormat>
  <Paragraphs>211</Paragraphs>
  <Slides>9</Slides>
  <Notes>8</Notes>
  <HiddenSlides>6</HiddenSlides>
  <MMClips>2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  <vt:variant>
        <vt:lpstr>Произвольные показы</vt:lpstr>
      </vt:variant>
      <vt:variant>
        <vt:i4>1</vt:i4>
      </vt:variant>
    </vt:vector>
  </HeadingPairs>
  <TitlesOfParts>
    <vt:vector size="19" baseType="lpstr">
      <vt:lpstr>Open Sans</vt:lpstr>
      <vt:lpstr>Arial Black</vt:lpstr>
      <vt:lpstr>Bahnschrift SemiLight</vt:lpstr>
      <vt:lpstr>Calibri Light</vt:lpstr>
      <vt:lpstr>Calibri</vt:lpstr>
      <vt:lpstr>Gotham Pro Regular</vt:lpstr>
      <vt:lpstr>Arial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Пилипенко М.Н.</cp:lastModifiedBy>
  <cp:revision>1193</cp:revision>
  <cp:lastPrinted>2018-12-07T06:48:34Z</cp:lastPrinted>
  <dcterms:created xsi:type="dcterms:W3CDTF">2018-12-03T10:14:15Z</dcterms:created>
  <dcterms:modified xsi:type="dcterms:W3CDTF">2025-01-22T06:26:10Z</dcterms:modified>
</cp:coreProperties>
</file>